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4" r:id="rId1"/>
  </p:sldMasterIdLst>
  <p:notesMasterIdLst>
    <p:notesMasterId r:id="rId32"/>
  </p:notesMasterIdLst>
  <p:sldIdLst>
    <p:sldId id="256" r:id="rId2"/>
    <p:sldId id="281" r:id="rId3"/>
    <p:sldId id="280" r:id="rId4"/>
    <p:sldId id="257" r:id="rId5"/>
    <p:sldId id="258" r:id="rId6"/>
    <p:sldId id="259" r:id="rId7"/>
    <p:sldId id="260" r:id="rId8"/>
    <p:sldId id="282" r:id="rId9"/>
    <p:sldId id="272" r:id="rId10"/>
    <p:sldId id="273" r:id="rId11"/>
    <p:sldId id="264" r:id="rId12"/>
    <p:sldId id="268" r:id="rId13"/>
    <p:sldId id="265" r:id="rId14"/>
    <p:sldId id="274" r:id="rId15"/>
    <p:sldId id="267" r:id="rId16"/>
    <p:sldId id="269" r:id="rId17"/>
    <p:sldId id="270" r:id="rId18"/>
    <p:sldId id="275" r:id="rId19"/>
    <p:sldId id="276" r:id="rId20"/>
    <p:sldId id="283" r:id="rId21"/>
    <p:sldId id="261" r:id="rId22"/>
    <p:sldId id="262" r:id="rId23"/>
    <p:sldId id="263" r:id="rId24"/>
    <p:sldId id="277" r:id="rId25"/>
    <p:sldId id="285" r:id="rId26"/>
    <p:sldId id="286" r:id="rId27"/>
    <p:sldId id="287" r:id="rId28"/>
    <p:sldId id="284" r:id="rId29"/>
    <p:sldId id="278" r:id="rId30"/>
    <p:sldId id="279" r:id="rId31"/>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risty Agarwal" initials="SA" lastIdx="2" clrIdx="0">
    <p:extLst>
      <p:ext uri="{19B8F6BF-5375-455C-9EA6-DF929625EA0E}">
        <p15:presenceInfo xmlns:p15="http://schemas.microsoft.com/office/powerpoint/2012/main" userId="b103c8eea9cd61d3" providerId="Windows Live"/>
      </p:ext>
    </p:extLst>
  </p:cmAuthor>
  <p:cmAuthor id="2" name="Abhishek Gulati" initials="AG" lastIdx="1" clrIdx="1">
    <p:extLst>
      <p:ext uri="{19B8F6BF-5375-455C-9EA6-DF929625EA0E}">
        <p15:presenceInfo xmlns:p15="http://schemas.microsoft.com/office/powerpoint/2012/main" userId="202b1c53ea5e7b8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4660"/>
  </p:normalViewPr>
  <p:slideViewPr>
    <p:cSldViewPr snapToGrid="0">
      <p:cViewPr varScale="1">
        <p:scale>
          <a:sx n="85" d="100"/>
          <a:sy n="85" d="100"/>
        </p:scale>
        <p:origin x="744" y="4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shek Gulati" userId="202b1c53ea5e7b8f" providerId="LiveId" clId="{CF0E252D-AF8E-43D8-A6AD-6D9C1AB2AE02}"/>
    <pc:docChg chg="undo custSel addSld delSld modSld">
      <pc:chgData name="Abhishek Gulati" userId="202b1c53ea5e7b8f" providerId="LiveId" clId="{CF0E252D-AF8E-43D8-A6AD-6D9C1AB2AE02}" dt="2022-03-26T15:31:16.074" v="580" actId="1076"/>
      <pc:docMkLst>
        <pc:docMk/>
      </pc:docMkLst>
      <pc:sldChg chg="modSp mod">
        <pc:chgData name="Abhishek Gulati" userId="202b1c53ea5e7b8f" providerId="LiveId" clId="{CF0E252D-AF8E-43D8-A6AD-6D9C1AB2AE02}" dt="2022-03-26T13:10:26.570" v="557" actId="12"/>
        <pc:sldMkLst>
          <pc:docMk/>
          <pc:sldMk cId="297972922" sldId="257"/>
        </pc:sldMkLst>
        <pc:spChg chg="mod">
          <ac:chgData name="Abhishek Gulati" userId="202b1c53ea5e7b8f" providerId="LiveId" clId="{CF0E252D-AF8E-43D8-A6AD-6D9C1AB2AE02}" dt="2022-03-26T13:10:26.570" v="557" actId="12"/>
          <ac:spMkLst>
            <pc:docMk/>
            <pc:sldMk cId="297972922" sldId="257"/>
            <ac:spMk id="12" creationId="{E32C2962-4469-43FA-B94B-3F69E32F40C1}"/>
          </ac:spMkLst>
        </pc:spChg>
      </pc:sldChg>
      <pc:sldChg chg="modSp mod">
        <pc:chgData name="Abhishek Gulati" userId="202b1c53ea5e7b8f" providerId="LiveId" clId="{CF0E252D-AF8E-43D8-A6AD-6D9C1AB2AE02}" dt="2022-03-26T15:26:24.352" v="561"/>
        <pc:sldMkLst>
          <pc:docMk/>
          <pc:sldMk cId="378963465" sldId="274"/>
        </pc:sldMkLst>
        <pc:spChg chg="mod">
          <ac:chgData name="Abhishek Gulati" userId="202b1c53ea5e7b8f" providerId="LiveId" clId="{CF0E252D-AF8E-43D8-A6AD-6D9C1AB2AE02}" dt="2022-03-26T11:50:20.240" v="3" actId="20577"/>
          <ac:spMkLst>
            <pc:docMk/>
            <pc:sldMk cId="378963465" sldId="274"/>
            <ac:spMk id="3" creationId="{3C3CD407-CFF9-4A41-A7DA-42750AEBF57B}"/>
          </ac:spMkLst>
        </pc:spChg>
        <pc:spChg chg="mod">
          <ac:chgData name="Abhishek Gulati" userId="202b1c53ea5e7b8f" providerId="LiveId" clId="{CF0E252D-AF8E-43D8-A6AD-6D9C1AB2AE02}" dt="2022-03-26T15:26:24.352" v="561"/>
          <ac:spMkLst>
            <pc:docMk/>
            <pc:sldMk cId="378963465" sldId="274"/>
            <ac:spMk id="5" creationId="{9861D365-8C42-4F2C-8DD3-3EB95F315B6C}"/>
          </ac:spMkLst>
        </pc:spChg>
      </pc:sldChg>
      <pc:sldChg chg="modSp mod">
        <pc:chgData name="Abhishek Gulati" userId="202b1c53ea5e7b8f" providerId="LiveId" clId="{CF0E252D-AF8E-43D8-A6AD-6D9C1AB2AE02}" dt="2022-03-26T15:31:16.074" v="580" actId="1076"/>
        <pc:sldMkLst>
          <pc:docMk/>
          <pc:sldMk cId="2191457758" sldId="275"/>
        </pc:sldMkLst>
        <pc:spChg chg="mod">
          <ac:chgData name="Abhishek Gulati" userId="202b1c53ea5e7b8f" providerId="LiveId" clId="{CF0E252D-AF8E-43D8-A6AD-6D9C1AB2AE02}" dt="2022-03-26T15:31:16.074" v="580" actId="1076"/>
          <ac:spMkLst>
            <pc:docMk/>
            <pc:sldMk cId="2191457758" sldId="275"/>
            <ac:spMk id="3" creationId="{721F8526-6A79-4431-8EBC-943CFA9A9852}"/>
          </ac:spMkLst>
        </pc:spChg>
        <pc:graphicFrameChg chg="mod">
          <ac:chgData name="Abhishek Gulati" userId="202b1c53ea5e7b8f" providerId="LiveId" clId="{CF0E252D-AF8E-43D8-A6AD-6D9C1AB2AE02}" dt="2022-03-26T15:31:12.920" v="579" actId="1076"/>
          <ac:graphicFrameMkLst>
            <pc:docMk/>
            <pc:sldMk cId="2191457758" sldId="275"/>
            <ac:graphicFrameMk id="6" creationId="{F9BCFB7E-A6BD-4210-842D-DFC599A01BFB}"/>
          </ac:graphicFrameMkLst>
        </pc:graphicFrameChg>
      </pc:sldChg>
      <pc:sldChg chg="modSp mod">
        <pc:chgData name="Abhishek Gulati" userId="202b1c53ea5e7b8f" providerId="LiveId" clId="{CF0E252D-AF8E-43D8-A6AD-6D9C1AB2AE02}" dt="2022-03-26T12:34:41.160" v="536" actId="20577"/>
        <pc:sldMkLst>
          <pc:docMk/>
          <pc:sldMk cId="1246387470" sldId="276"/>
        </pc:sldMkLst>
        <pc:spChg chg="mod">
          <ac:chgData name="Abhishek Gulati" userId="202b1c53ea5e7b8f" providerId="LiveId" clId="{CF0E252D-AF8E-43D8-A6AD-6D9C1AB2AE02}" dt="2022-03-26T12:34:41.160" v="536" actId="20577"/>
          <ac:spMkLst>
            <pc:docMk/>
            <pc:sldMk cId="1246387470" sldId="276"/>
            <ac:spMk id="3" creationId="{45426336-2FF8-47B8-B4E9-2398D817A625}"/>
          </ac:spMkLst>
        </pc:spChg>
        <pc:graphicFrameChg chg="mod">
          <ac:chgData name="Abhishek Gulati" userId="202b1c53ea5e7b8f" providerId="LiveId" clId="{CF0E252D-AF8E-43D8-A6AD-6D9C1AB2AE02}" dt="2022-03-26T12:01:54.715" v="8" actId="14100"/>
          <ac:graphicFrameMkLst>
            <pc:docMk/>
            <pc:sldMk cId="1246387470" sldId="276"/>
            <ac:graphicFrameMk id="8" creationId="{E0DFB994-63C1-4634-9635-7669E98DE852}"/>
          </ac:graphicFrameMkLst>
        </pc:graphicFrameChg>
        <pc:picChg chg="mod">
          <ac:chgData name="Abhishek Gulati" userId="202b1c53ea5e7b8f" providerId="LiveId" clId="{CF0E252D-AF8E-43D8-A6AD-6D9C1AB2AE02}" dt="2022-03-26T12:01:47.666" v="6" actId="1076"/>
          <ac:picMkLst>
            <pc:docMk/>
            <pc:sldMk cId="1246387470" sldId="276"/>
            <ac:picMk id="6" creationId="{385EE616-14C7-475C-A0D8-A46D3A41806D}"/>
          </ac:picMkLst>
        </pc:picChg>
      </pc:sldChg>
      <pc:sldChg chg="addSp delSp modSp mod">
        <pc:chgData name="Abhishek Gulati" userId="202b1c53ea5e7b8f" providerId="LiveId" clId="{CF0E252D-AF8E-43D8-A6AD-6D9C1AB2AE02}" dt="2022-03-26T12:09:27.297" v="378" actId="1076"/>
        <pc:sldMkLst>
          <pc:docMk/>
          <pc:sldMk cId="1521189010" sldId="277"/>
        </pc:sldMkLst>
        <pc:spChg chg="mod">
          <ac:chgData name="Abhishek Gulati" userId="202b1c53ea5e7b8f" providerId="LiveId" clId="{CF0E252D-AF8E-43D8-A6AD-6D9C1AB2AE02}" dt="2022-03-26T12:09:27.297" v="378" actId="1076"/>
          <ac:spMkLst>
            <pc:docMk/>
            <pc:sldMk cId="1521189010" sldId="277"/>
            <ac:spMk id="5" creationId="{F97ECFDC-5D05-447A-9445-7294A06E5830}"/>
          </ac:spMkLst>
        </pc:spChg>
        <pc:spChg chg="add del mod">
          <ac:chgData name="Abhishek Gulati" userId="202b1c53ea5e7b8f" providerId="LiveId" clId="{CF0E252D-AF8E-43D8-A6AD-6D9C1AB2AE02}" dt="2022-03-26T12:08:03.659" v="322" actId="478"/>
          <ac:spMkLst>
            <pc:docMk/>
            <pc:sldMk cId="1521189010" sldId="277"/>
            <ac:spMk id="7" creationId="{D5DA9F3A-AD7F-4F63-876D-8CDB9DF0C4FF}"/>
          </ac:spMkLst>
        </pc:spChg>
        <pc:spChg chg="add mod">
          <ac:chgData name="Abhishek Gulati" userId="202b1c53ea5e7b8f" providerId="LiveId" clId="{CF0E252D-AF8E-43D8-A6AD-6D9C1AB2AE02}" dt="2022-03-26T12:09:18.343" v="377" actId="2711"/>
          <ac:spMkLst>
            <pc:docMk/>
            <pc:sldMk cId="1521189010" sldId="277"/>
            <ac:spMk id="10" creationId="{2DC17EE0-68ED-418E-ADFA-0BB862C06FD7}"/>
          </ac:spMkLst>
        </pc:spChg>
        <pc:picChg chg="del">
          <ac:chgData name="Abhishek Gulati" userId="202b1c53ea5e7b8f" providerId="LiveId" clId="{CF0E252D-AF8E-43D8-A6AD-6D9C1AB2AE02}" dt="2022-03-26T12:07:33.355" v="314" actId="21"/>
          <ac:picMkLst>
            <pc:docMk/>
            <pc:sldMk cId="1521189010" sldId="277"/>
            <ac:picMk id="6" creationId="{E3FA44CA-243A-41D6-9B6B-1E80A9A0D78B}"/>
          </ac:picMkLst>
        </pc:picChg>
        <pc:picChg chg="del">
          <ac:chgData name="Abhishek Gulati" userId="202b1c53ea5e7b8f" providerId="LiveId" clId="{CF0E252D-AF8E-43D8-A6AD-6D9C1AB2AE02}" dt="2022-03-26T12:08:05.304" v="323" actId="21"/>
          <ac:picMkLst>
            <pc:docMk/>
            <pc:sldMk cId="1521189010" sldId="277"/>
            <ac:picMk id="8" creationId="{D2C44316-F55A-4160-B800-F16DA3D9C63E}"/>
          </ac:picMkLst>
        </pc:picChg>
        <pc:picChg chg="del">
          <ac:chgData name="Abhishek Gulati" userId="202b1c53ea5e7b8f" providerId="LiveId" clId="{CF0E252D-AF8E-43D8-A6AD-6D9C1AB2AE02}" dt="2022-03-26T12:06:53.414" v="302" actId="21"/>
          <ac:picMkLst>
            <pc:docMk/>
            <pc:sldMk cId="1521189010" sldId="277"/>
            <ac:picMk id="9" creationId="{CDA2BC8C-5543-4331-AC0E-BEA86DF5C7B2}"/>
          </ac:picMkLst>
        </pc:picChg>
      </pc:sldChg>
      <pc:sldChg chg="addSp delSp modSp mod">
        <pc:chgData name="Abhishek Gulati" userId="202b1c53ea5e7b8f" providerId="LiveId" clId="{CF0E252D-AF8E-43D8-A6AD-6D9C1AB2AE02}" dt="2022-03-26T15:30:56.511" v="577" actId="1076"/>
        <pc:sldMkLst>
          <pc:docMk/>
          <pc:sldMk cId="1626620623" sldId="278"/>
        </pc:sldMkLst>
        <pc:graphicFrameChg chg="add del mod">
          <ac:chgData name="Abhishek Gulati" userId="202b1c53ea5e7b8f" providerId="LiveId" clId="{CF0E252D-AF8E-43D8-A6AD-6D9C1AB2AE02}" dt="2022-03-26T15:30:27.214" v="567" actId="478"/>
          <ac:graphicFrameMkLst>
            <pc:docMk/>
            <pc:sldMk cId="1626620623" sldId="278"/>
            <ac:graphicFrameMk id="5" creationId="{0F362606-B1C9-42A0-8F0A-F5031B0BC964}"/>
          </ac:graphicFrameMkLst>
        </pc:graphicFrameChg>
        <pc:graphicFrameChg chg="add mod">
          <ac:chgData name="Abhishek Gulati" userId="202b1c53ea5e7b8f" providerId="LiveId" clId="{CF0E252D-AF8E-43D8-A6AD-6D9C1AB2AE02}" dt="2022-03-26T15:30:56.511" v="577" actId="1076"/>
          <ac:graphicFrameMkLst>
            <pc:docMk/>
            <pc:sldMk cId="1626620623" sldId="278"/>
            <ac:graphicFrameMk id="6" creationId="{0F362606-B1C9-42A0-8F0A-F5031B0BC964}"/>
          </ac:graphicFrameMkLst>
        </pc:graphicFrameChg>
        <pc:graphicFrameChg chg="del">
          <ac:chgData name="Abhishek Gulati" userId="202b1c53ea5e7b8f" providerId="LiveId" clId="{CF0E252D-AF8E-43D8-A6AD-6D9C1AB2AE02}" dt="2022-03-26T15:29:57.821" v="564" actId="478"/>
          <ac:graphicFrameMkLst>
            <pc:docMk/>
            <pc:sldMk cId="1626620623" sldId="278"/>
            <ac:graphicFrameMk id="12" creationId="{E6617945-B0B6-4676-979B-81814B97195E}"/>
          </ac:graphicFrameMkLst>
        </pc:graphicFrameChg>
      </pc:sldChg>
      <pc:sldChg chg="modSp mod">
        <pc:chgData name="Abhishek Gulati" userId="202b1c53ea5e7b8f" providerId="LiveId" clId="{CF0E252D-AF8E-43D8-A6AD-6D9C1AB2AE02}" dt="2022-03-26T13:16:33.065" v="560" actId="20577"/>
        <pc:sldMkLst>
          <pc:docMk/>
          <pc:sldMk cId="4135512233" sldId="280"/>
        </pc:sldMkLst>
        <pc:spChg chg="mod">
          <ac:chgData name="Abhishek Gulati" userId="202b1c53ea5e7b8f" providerId="LiveId" clId="{CF0E252D-AF8E-43D8-A6AD-6D9C1AB2AE02}" dt="2022-03-26T13:16:33.065" v="560" actId="20577"/>
          <ac:spMkLst>
            <pc:docMk/>
            <pc:sldMk cId="4135512233" sldId="280"/>
            <ac:spMk id="3" creationId="{C7F78213-3424-423C-9256-9FC53FAF38D2}"/>
          </ac:spMkLst>
        </pc:spChg>
      </pc:sldChg>
      <pc:sldChg chg="modSp mod">
        <pc:chgData name="Abhishek Gulati" userId="202b1c53ea5e7b8f" providerId="LiveId" clId="{CF0E252D-AF8E-43D8-A6AD-6D9C1AB2AE02}" dt="2022-03-26T12:05:01.490" v="296" actId="20577"/>
        <pc:sldMkLst>
          <pc:docMk/>
          <pc:sldMk cId="1487960047" sldId="283"/>
        </pc:sldMkLst>
        <pc:spChg chg="mod">
          <ac:chgData name="Abhishek Gulati" userId="202b1c53ea5e7b8f" providerId="LiveId" clId="{CF0E252D-AF8E-43D8-A6AD-6D9C1AB2AE02}" dt="2022-03-26T12:05:01.490" v="296" actId="20577"/>
          <ac:spMkLst>
            <pc:docMk/>
            <pc:sldMk cId="1487960047" sldId="283"/>
            <ac:spMk id="3" creationId="{26B14B66-D7B8-4C53-857D-ACB4FB7A8DEF}"/>
          </ac:spMkLst>
        </pc:spChg>
      </pc:sldChg>
      <pc:sldChg chg="new del">
        <pc:chgData name="Abhishek Gulati" userId="202b1c53ea5e7b8f" providerId="LiveId" clId="{CF0E252D-AF8E-43D8-A6AD-6D9C1AB2AE02}" dt="2022-03-26T12:06:39.855" v="298" actId="680"/>
        <pc:sldMkLst>
          <pc:docMk/>
          <pc:sldMk cId="297139243" sldId="285"/>
        </pc:sldMkLst>
      </pc:sldChg>
      <pc:sldChg chg="addSp delSp modSp new mod">
        <pc:chgData name="Abhishek Gulati" userId="202b1c53ea5e7b8f" providerId="LiveId" clId="{CF0E252D-AF8E-43D8-A6AD-6D9C1AB2AE02}" dt="2022-03-26T12:11:42.054" v="430" actId="1076"/>
        <pc:sldMkLst>
          <pc:docMk/>
          <pc:sldMk cId="2524771340" sldId="285"/>
        </pc:sldMkLst>
        <pc:spChg chg="del">
          <ac:chgData name="Abhishek Gulati" userId="202b1c53ea5e7b8f" providerId="LiveId" clId="{CF0E252D-AF8E-43D8-A6AD-6D9C1AB2AE02}" dt="2022-03-26T12:07:05.692" v="306" actId="478"/>
          <ac:spMkLst>
            <pc:docMk/>
            <pc:sldMk cId="2524771340" sldId="285"/>
            <ac:spMk id="2" creationId="{CCD51B76-8C50-4F9F-B8BD-E825F029EFDC}"/>
          </ac:spMkLst>
        </pc:spChg>
        <pc:spChg chg="del mod">
          <ac:chgData name="Abhishek Gulati" userId="202b1c53ea5e7b8f" providerId="LiveId" clId="{CF0E252D-AF8E-43D8-A6AD-6D9C1AB2AE02}" dt="2022-03-26T12:07:20.249" v="310" actId="478"/>
          <ac:spMkLst>
            <pc:docMk/>
            <pc:sldMk cId="2524771340" sldId="285"/>
            <ac:spMk id="3" creationId="{A583A915-8266-40AD-95F6-6375C0F553D7}"/>
          </ac:spMkLst>
        </pc:spChg>
        <pc:spChg chg="add mod">
          <ac:chgData name="Abhishek Gulati" userId="202b1c53ea5e7b8f" providerId="LiveId" clId="{CF0E252D-AF8E-43D8-A6AD-6D9C1AB2AE02}" dt="2022-03-26T12:11:42.054" v="430" actId="1076"/>
          <ac:spMkLst>
            <pc:docMk/>
            <pc:sldMk cId="2524771340" sldId="285"/>
            <ac:spMk id="6" creationId="{77CF7D7A-849C-4851-AE87-3FFB696876F4}"/>
          </ac:spMkLst>
        </pc:spChg>
        <pc:picChg chg="add mod">
          <ac:chgData name="Abhishek Gulati" userId="202b1c53ea5e7b8f" providerId="LiveId" clId="{CF0E252D-AF8E-43D8-A6AD-6D9C1AB2AE02}" dt="2022-03-26T12:07:28.573" v="313" actId="1076"/>
          <ac:picMkLst>
            <pc:docMk/>
            <pc:sldMk cId="2524771340" sldId="285"/>
            <ac:picMk id="5" creationId="{19453566-464C-48D4-9BFC-B39CAEB331D1}"/>
          </ac:picMkLst>
        </pc:picChg>
      </pc:sldChg>
      <pc:sldChg chg="addSp delSp modSp new mod">
        <pc:chgData name="Abhishek Gulati" userId="202b1c53ea5e7b8f" providerId="LiveId" clId="{CF0E252D-AF8E-43D8-A6AD-6D9C1AB2AE02}" dt="2022-03-26T12:11:58.008" v="451" actId="20577"/>
        <pc:sldMkLst>
          <pc:docMk/>
          <pc:sldMk cId="3471008551" sldId="286"/>
        </pc:sldMkLst>
        <pc:spChg chg="del">
          <ac:chgData name="Abhishek Gulati" userId="202b1c53ea5e7b8f" providerId="LiveId" clId="{CF0E252D-AF8E-43D8-A6AD-6D9C1AB2AE02}" dt="2022-03-26T12:07:38.315" v="316" actId="478"/>
          <ac:spMkLst>
            <pc:docMk/>
            <pc:sldMk cId="3471008551" sldId="286"/>
            <ac:spMk id="2" creationId="{EBCEDBA6-51E7-4351-BEBD-AC1C9AAEBD7D}"/>
          </ac:spMkLst>
        </pc:spChg>
        <pc:spChg chg="del">
          <ac:chgData name="Abhishek Gulati" userId="202b1c53ea5e7b8f" providerId="LiveId" clId="{CF0E252D-AF8E-43D8-A6AD-6D9C1AB2AE02}" dt="2022-03-26T12:07:36.541" v="315" actId="478"/>
          <ac:spMkLst>
            <pc:docMk/>
            <pc:sldMk cId="3471008551" sldId="286"/>
            <ac:spMk id="3" creationId="{8FA5E417-C68A-4983-8043-2F3CDA68312A}"/>
          </ac:spMkLst>
        </pc:spChg>
        <pc:spChg chg="add mod">
          <ac:chgData name="Abhishek Gulati" userId="202b1c53ea5e7b8f" providerId="LiveId" clId="{CF0E252D-AF8E-43D8-A6AD-6D9C1AB2AE02}" dt="2022-03-26T12:11:58.008" v="451" actId="20577"/>
          <ac:spMkLst>
            <pc:docMk/>
            <pc:sldMk cId="3471008551" sldId="286"/>
            <ac:spMk id="6" creationId="{D1AA2459-70CE-487B-A995-E9A5E3384C10}"/>
          </ac:spMkLst>
        </pc:spChg>
        <pc:picChg chg="add mod">
          <ac:chgData name="Abhishek Gulati" userId="202b1c53ea5e7b8f" providerId="LiveId" clId="{CF0E252D-AF8E-43D8-A6AD-6D9C1AB2AE02}" dt="2022-03-26T12:07:52.762" v="321" actId="14100"/>
          <ac:picMkLst>
            <pc:docMk/>
            <pc:sldMk cId="3471008551" sldId="286"/>
            <ac:picMk id="5" creationId="{7CEAB990-3D94-4321-ACD1-333B8F619647}"/>
          </ac:picMkLst>
        </pc:picChg>
      </pc:sldChg>
      <pc:sldChg chg="addSp delSp modSp new mod">
        <pc:chgData name="Abhishek Gulati" userId="202b1c53ea5e7b8f" providerId="LiveId" clId="{CF0E252D-AF8E-43D8-A6AD-6D9C1AB2AE02}" dt="2022-03-26T12:12:36.154" v="485" actId="20577"/>
        <pc:sldMkLst>
          <pc:docMk/>
          <pc:sldMk cId="817889523" sldId="287"/>
        </pc:sldMkLst>
        <pc:spChg chg="del">
          <ac:chgData name="Abhishek Gulati" userId="202b1c53ea5e7b8f" providerId="LiveId" clId="{CF0E252D-AF8E-43D8-A6AD-6D9C1AB2AE02}" dt="2022-03-26T12:08:10.604" v="325" actId="478"/>
          <ac:spMkLst>
            <pc:docMk/>
            <pc:sldMk cId="817889523" sldId="287"/>
            <ac:spMk id="2" creationId="{C3C54123-9C69-4817-A72E-F379E9590FB6}"/>
          </ac:spMkLst>
        </pc:spChg>
        <pc:spChg chg="del">
          <ac:chgData name="Abhishek Gulati" userId="202b1c53ea5e7b8f" providerId="LiveId" clId="{CF0E252D-AF8E-43D8-A6AD-6D9C1AB2AE02}" dt="2022-03-26T12:08:07.474" v="324"/>
          <ac:spMkLst>
            <pc:docMk/>
            <pc:sldMk cId="817889523" sldId="287"/>
            <ac:spMk id="3" creationId="{4FCA459C-8DEA-4FBE-A218-80F4AB3E4136}"/>
          </ac:spMkLst>
        </pc:spChg>
        <pc:spChg chg="add mod">
          <ac:chgData name="Abhishek Gulati" userId="202b1c53ea5e7b8f" providerId="LiveId" clId="{CF0E252D-AF8E-43D8-A6AD-6D9C1AB2AE02}" dt="2022-03-26T12:12:36.154" v="485" actId="20577"/>
          <ac:spMkLst>
            <pc:docMk/>
            <pc:sldMk cId="817889523" sldId="287"/>
            <ac:spMk id="6" creationId="{E4817AB7-A4B2-428C-984A-0D2A078CD739}"/>
          </ac:spMkLst>
        </pc:spChg>
        <pc:picChg chg="add mod">
          <ac:chgData name="Abhishek Gulati" userId="202b1c53ea5e7b8f" providerId="LiveId" clId="{CF0E252D-AF8E-43D8-A6AD-6D9C1AB2AE02}" dt="2022-03-26T12:08:23.704" v="330" actId="14100"/>
          <ac:picMkLst>
            <pc:docMk/>
            <pc:sldMk cId="817889523" sldId="287"/>
            <ac:picMk id="5" creationId="{99709421-E01E-4059-98BF-B88F63BCE1E7}"/>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ABHISHEK\OneDrive\Desktop\Q1%20Volatality.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BHISHEK\OneDrive\Desktop\Project%20SQL\EXCEL%20TABLES\Q2%20Drawndown.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BHISHEK\OneDrive\Desktop\Project%20SQL\EXCEL%20TABLES\Q3%20Recovery.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BHISHEK\OneDrive\Desktop\Project%20SQL\EXCEL%20TABLES\Q4%20close.pre_close.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BHISHEK\OneDrive\Desktop\Project%20SQL\EXCEL%20TABLES\Q5%20CAGR%20Calculations.csv"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BHISHEK\OneDrive\Desktop\Project%20SQL\EXCEL%20TABLES\Final%20Score.csv"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[Q1 Volatality.csv]Q1 Volatality!PivotTable11</c:name>
    <c:fmtId val="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Volatility</a:t>
            </a:r>
          </a:p>
        </c:rich>
      </c:tx>
      <c:layout>
        <c:manualLayout>
          <c:xMode val="edge"/>
          <c:yMode val="edge"/>
          <c:x val="0.3954233969652472"/>
          <c:y val="5.409904286308781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'Q1 Volatality'!$G$15</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'Q1 Volatality'!$F$16:$F$19</c:f>
              <c:strCache>
                <c:ptCount val="3"/>
                <c:pt idx="0">
                  <c:v>BHARTIART</c:v>
                </c:pt>
                <c:pt idx="1">
                  <c:v>MARUTI</c:v>
                </c:pt>
                <c:pt idx="2">
                  <c:v>ULTRACEMCO</c:v>
                </c:pt>
              </c:strCache>
            </c:strRef>
          </c:cat>
          <c:val>
            <c:numRef>
              <c:f>'Q1 Volatality'!$G$16:$G$19</c:f>
              <c:numCache>
                <c:formatCode>General</c:formatCode>
                <c:ptCount val="3"/>
                <c:pt idx="0">
                  <c:v>11.67</c:v>
                </c:pt>
                <c:pt idx="1">
                  <c:v>99.1</c:v>
                </c:pt>
                <c:pt idx="2">
                  <c:v>75.36</c:v>
                </c:pt>
              </c:numCache>
            </c:numRef>
          </c:val>
          <c:extLst>
            <c:ext xmlns:c16="http://schemas.microsoft.com/office/drawing/2014/chart" uri="{C3380CC4-5D6E-409C-BE32-E72D297353CC}">
              <c16:uniqueId val="{00000000-A954-45E8-9D2C-C80CD5638BC4}"/>
            </c:ext>
          </c:extLst>
        </c:ser>
        <c:dLbls>
          <c:showLegendKey val="0"/>
          <c:showVal val="1"/>
          <c:showCatName val="0"/>
          <c:showSerName val="0"/>
          <c:showPercent val="0"/>
          <c:showBubbleSize val="0"/>
        </c:dLbls>
        <c:gapWidth val="150"/>
        <c:shape val="box"/>
        <c:axId val="2077959311"/>
        <c:axId val="2077959727"/>
        <c:axId val="2089326527"/>
      </c:bar3DChart>
      <c:catAx>
        <c:axId val="2077959311"/>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lt1">
                    <a:lumMod val="85000"/>
                  </a:schemeClr>
                </a:solidFill>
                <a:latin typeface="+mn-lt"/>
                <a:ea typeface="+mn-ea"/>
                <a:cs typeface="+mn-cs"/>
              </a:defRPr>
            </a:pPr>
            <a:endParaRPr lang="en-US"/>
          </a:p>
        </c:txPr>
        <c:crossAx val="2077959727"/>
        <c:crosses val="autoZero"/>
        <c:auto val="1"/>
        <c:lblAlgn val="ctr"/>
        <c:lblOffset val="100"/>
        <c:noMultiLvlLbl val="0"/>
      </c:catAx>
      <c:valAx>
        <c:axId val="2077959727"/>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77959311"/>
        <c:crosses val="autoZero"/>
        <c:crossBetween val="between"/>
      </c:valAx>
      <c:serAx>
        <c:axId val="2089326527"/>
        <c:scaling>
          <c:orientation val="minMax"/>
        </c:scaling>
        <c:delete val="1"/>
        <c:axPos val="b"/>
        <c:majorTickMark val="none"/>
        <c:minorTickMark val="none"/>
        <c:tickLblPos val="nextTo"/>
        <c:crossAx val="2077959727"/>
        <c:crosses val="autoZero"/>
      </c:ser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[Q2 Drawndown.csv]Q2 Drawndown!PivotTable7</c:name>
    <c:fmtId val="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Drawndown</a:t>
            </a:r>
            <a:r>
              <a:rPr lang="en-US" baseline="0"/>
              <a:t> %</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'Q2 Drawndown'!$H$11</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'Q2 Drawndown'!$G$12:$G$15</c:f>
              <c:strCache>
                <c:ptCount val="3"/>
                <c:pt idx="0">
                  <c:v>BHARTIART</c:v>
                </c:pt>
                <c:pt idx="1">
                  <c:v>MARUTI</c:v>
                </c:pt>
                <c:pt idx="2">
                  <c:v>ULTRACEMCO</c:v>
                </c:pt>
              </c:strCache>
            </c:strRef>
          </c:cat>
          <c:val>
            <c:numRef>
              <c:f>'Q2 Drawndown'!$H$12:$H$15</c:f>
              <c:numCache>
                <c:formatCode>General</c:formatCode>
                <c:ptCount val="3"/>
                <c:pt idx="0">
                  <c:v>-25.34</c:v>
                </c:pt>
                <c:pt idx="1">
                  <c:v>-37.549999999999997</c:v>
                </c:pt>
                <c:pt idx="2">
                  <c:v>-31.01</c:v>
                </c:pt>
              </c:numCache>
            </c:numRef>
          </c:val>
          <c:extLst>
            <c:ext xmlns:c16="http://schemas.microsoft.com/office/drawing/2014/chart" uri="{C3380CC4-5D6E-409C-BE32-E72D297353CC}">
              <c16:uniqueId val="{00000000-B39F-4F2F-9991-2887BBBE5F9C}"/>
            </c:ext>
          </c:extLst>
        </c:ser>
        <c:dLbls>
          <c:showLegendKey val="0"/>
          <c:showVal val="1"/>
          <c:showCatName val="0"/>
          <c:showSerName val="0"/>
          <c:showPercent val="0"/>
          <c:showBubbleSize val="0"/>
        </c:dLbls>
        <c:gapWidth val="150"/>
        <c:shape val="box"/>
        <c:axId val="1738031503"/>
        <c:axId val="1738031919"/>
        <c:axId val="1730034335"/>
      </c:bar3DChart>
      <c:catAx>
        <c:axId val="173803150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chemeClr val="bg2"/>
                </a:solidFill>
                <a:latin typeface="+mn-lt"/>
                <a:ea typeface="+mn-ea"/>
                <a:cs typeface="+mn-cs"/>
              </a:defRPr>
            </a:pPr>
            <a:endParaRPr lang="en-US"/>
          </a:p>
        </c:txPr>
        <c:crossAx val="1738031919"/>
        <c:crosses val="autoZero"/>
        <c:auto val="1"/>
        <c:lblAlgn val="ctr"/>
        <c:lblOffset val="100"/>
        <c:noMultiLvlLbl val="0"/>
      </c:catAx>
      <c:valAx>
        <c:axId val="1738031919"/>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38031503"/>
        <c:crosses val="autoZero"/>
        <c:crossBetween val="between"/>
      </c:valAx>
      <c:serAx>
        <c:axId val="1730034335"/>
        <c:scaling>
          <c:orientation val="minMax"/>
        </c:scaling>
        <c:delete val="1"/>
        <c:axPos val="b"/>
        <c:majorTickMark val="none"/>
        <c:minorTickMark val="none"/>
        <c:tickLblPos val="nextTo"/>
        <c:crossAx val="1738031919"/>
        <c:crosses val="autoZero"/>
      </c:ser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[Q3 Recovery.csv]Q3 Recovery!PivotTable6</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Recovery</a:t>
            </a:r>
            <a:r>
              <a:rPr lang="en-US" baseline="0"/>
              <a:t> Days</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14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4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4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'Q3 Recovery'!$C$15</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4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'Q3 Recovery'!$B$16:$B$19</c:f>
              <c:strCache>
                <c:ptCount val="3"/>
                <c:pt idx="0">
                  <c:v>BHARTIART</c:v>
                </c:pt>
                <c:pt idx="1">
                  <c:v>MARUTI</c:v>
                </c:pt>
                <c:pt idx="2">
                  <c:v>ULTRACEMCO</c:v>
                </c:pt>
              </c:strCache>
            </c:strRef>
          </c:cat>
          <c:val>
            <c:numRef>
              <c:f>'Q3 Recovery'!$C$16:$C$19</c:f>
              <c:numCache>
                <c:formatCode>General</c:formatCode>
                <c:ptCount val="3"/>
                <c:pt idx="0">
                  <c:v>44</c:v>
                </c:pt>
                <c:pt idx="1">
                  <c:v>147</c:v>
                </c:pt>
                <c:pt idx="2">
                  <c:v>205</c:v>
                </c:pt>
              </c:numCache>
            </c:numRef>
          </c:val>
          <c:extLst>
            <c:ext xmlns:c16="http://schemas.microsoft.com/office/drawing/2014/chart" uri="{C3380CC4-5D6E-409C-BE32-E72D297353CC}">
              <c16:uniqueId val="{00000000-B8E6-452B-9D7E-37485A5575D4}"/>
            </c:ext>
          </c:extLst>
        </c:ser>
        <c:dLbls>
          <c:showLegendKey val="0"/>
          <c:showVal val="1"/>
          <c:showCatName val="0"/>
          <c:showSerName val="0"/>
          <c:showPercent val="0"/>
          <c:showBubbleSize val="0"/>
        </c:dLbls>
        <c:gapWidth val="150"/>
        <c:shape val="box"/>
        <c:axId val="1735363471"/>
        <c:axId val="1735363887"/>
        <c:axId val="1729484415"/>
      </c:bar3DChart>
      <c:catAx>
        <c:axId val="1735363471"/>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chemeClr val="bg2"/>
                </a:solidFill>
                <a:latin typeface="+mn-lt"/>
                <a:ea typeface="+mn-ea"/>
                <a:cs typeface="+mn-cs"/>
              </a:defRPr>
            </a:pPr>
            <a:endParaRPr lang="en-US"/>
          </a:p>
        </c:txPr>
        <c:crossAx val="1735363887"/>
        <c:crosses val="autoZero"/>
        <c:auto val="1"/>
        <c:lblAlgn val="ctr"/>
        <c:lblOffset val="100"/>
        <c:noMultiLvlLbl val="0"/>
      </c:catAx>
      <c:valAx>
        <c:axId val="1735363887"/>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35363471"/>
        <c:crosses val="autoZero"/>
        <c:crossBetween val="between"/>
      </c:valAx>
      <c:serAx>
        <c:axId val="1729484415"/>
        <c:scaling>
          <c:orientation val="minMax"/>
        </c:scaling>
        <c:delete val="1"/>
        <c:axPos val="b"/>
        <c:majorTickMark val="none"/>
        <c:minorTickMark val="none"/>
        <c:tickLblPos val="nextTo"/>
        <c:crossAx val="1735363887"/>
        <c:crosses val="autoZero"/>
      </c:ser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[Q4 close.pre_close.csv]Q4 close.pre_close!PivotTable9</c:name>
    <c:fmtId val="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210" baseline="0"/>
              <a:t>Number_of_days_close_above_prev_day_close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'Q4 close.pre_close'!$B$14</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'Q4 close.pre_close'!$A$15:$A$18</c:f>
              <c:strCache>
                <c:ptCount val="3"/>
                <c:pt idx="0">
                  <c:v>BHARTIART</c:v>
                </c:pt>
                <c:pt idx="1">
                  <c:v>MARUTI</c:v>
                </c:pt>
                <c:pt idx="2">
                  <c:v>ULTRACEMCO</c:v>
                </c:pt>
              </c:strCache>
            </c:strRef>
          </c:cat>
          <c:val>
            <c:numRef>
              <c:f>'Q4 close.pre_close'!$B$15:$B$18</c:f>
              <c:numCache>
                <c:formatCode>General</c:formatCode>
                <c:ptCount val="3"/>
                <c:pt idx="0">
                  <c:v>1381</c:v>
                </c:pt>
                <c:pt idx="1">
                  <c:v>1396</c:v>
                </c:pt>
                <c:pt idx="2">
                  <c:v>1440</c:v>
                </c:pt>
              </c:numCache>
            </c:numRef>
          </c:val>
          <c:extLst>
            <c:ext xmlns:c16="http://schemas.microsoft.com/office/drawing/2014/chart" uri="{C3380CC4-5D6E-409C-BE32-E72D297353CC}">
              <c16:uniqueId val="{00000000-4CE5-48D4-89C6-3A2EB363A885}"/>
            </c:ext>
          </c:extLst>
        </c:ser>
        <c:dLbls>
          <c:showLegendKey val="0"/>
          <c:showVal val="1"/>
          <c:showCatName val="0"/>
          <c:showSerName val="0"/>
          <c:showPercent val="0"/>
          <c:showBubbleSize val="0"/>
        </c:dLbls>
        <c:gapWidth val="150"/>
        <c:shape val="box"/>
        <c:axId val="1922857359"/>
        <c:axId val="1922857775"/>
        <c:axId val="1809500959"/>
      </c:bar3DChart>
      <c:catAx>
        <c:axId val="192285735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lt1">
                    <a:lumMod val="85000"/>
                  </a:schemeClr>
                </a:solidFill>
                <a:latin typeface="+mn-lt"/>
                <a:ea typeface="+mn-ea"/>
                <a:cs typeface="+mn-cs"/>
              </a:defRPr>
            </a:pPr>
            <a:endParaRPr lang="en-US"/>
          </a:p>
        </c:txPr>
        <c:crossAx val="1922857775"/>
        <c:crosses val="autoZero"/>
        <c:auto val="1"/>
        <c:lblAlgn val="ctr"/>
        <c:lblOffset val="100"/>
        <c:noMultiLvlLbl val="0"/>
      </c:catAx>
      <c:valAx>
        <c:axId val="1922857775"/>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22857359"/>
        <c:crosses val="autoZero"/>
        <c:crossBetween val="between"/>
      </c:valAx>
      <c:serAx>
        <c:axId val="1809500959"/>
        <c:scaling>
          <c:orientation val="minMax"/>
        </c:scaling>
        <c:delete val="1"/>
        <c:axPos val="b"/>
        <c:majorTickMark val="none"/>
        <c:minorTickMark val="none"/>
        <c:tickLblPos val="nextTo"/>
        <c:crossAx val="1922857775"/>
        <c:crosses val="autoZero"/>
      </c:ser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[Q5 CAGR Calculations.csv]Q5 CAGR Calculations!PivotTable10</c:name>
    <c:fmtId val="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CAGR</a:t>
            </a:r>
          </a:p>
          <a:p>
            <a:pPr>
              <a:defRPr/>
            </a:pPr>
            <a:endParaRPr lang="en-US"/>
          </a:p>
        </c:rich>
      </c:tx>
      <c:layout>
        <c:manualLayout>
          <c:xMode val="edge"/>
          <c:yMode val="edge"/>
          <c:x val="0.46503455818022749"/>
          <c:y val="7.407407407407407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09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9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9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'Q5 CAGR Calculations'!$D$3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09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'Q5 CAGR Calculations'!$C$4:$C$7</c:f>
              <c:strCache>
                <c:ptCount val="3"/>
                <c:pt idx="0">
                  <c:v>BHARTIART</c:v>
                </c:pt>
                <c:pt idx="1">
                  <c:v>MARUTI</c:v>
                </c:pt>
                <c:pt idx="2">
                  <c:v>ULTRACEMCO</c:v>
                </c:pt>
              </c:strCache>
            </c:strRef>
          </c:cat>
          <c:val>
            <c:numRef>
              <c:f>'Q5 CAGR Calculations'!$D$4:$D$7</c:f>
              <c:numCache>
                <c:formatCode>General</c:formatCode>
                <c:ptCount val="3"/>
                <c:pt idx="0">
                  <c:v>4.5199999999999996</c:v>
                </c:pt>
                <c:pt idx="1">
                  <c:v>13.41</c:v>
                </c:pt>
                <c:pt idx="2">
                  <c:v>17.96</c:v>
                </c:pt>
              </c:numCache>
            </c:numRef>
          </c:val>
          <c:extLst>
            <c:ext xmlns:c16="http://schemas.microsoft.com/office/drawing/2014/chart" uri="{C3380CC4-5D6E-409C-BE32-E72D297353CC}">
              <c16:uniqueId val="{00000000-4F21-4523-B1AC-0D7328215D37}"/>
            </c:ext>
          </c:extLst>
        </c:ser>
        <c:dLbls>
          <c:showLegendKey val="0"/>
          <c:showVal val="1"/>
          <c:showCatName val="0"/>
          <c:showSerName val="0"/>
          <c:showPercent val="0"/>
          <c:showBubbleSize val="0"/>
        </c:dLbls>
        <c:gapWidth val="150"/>
        <c:shape val="box"/>
        <c:axId val="1928454431"/>
        <c:axId val="1928455679"/>
        <c:axId val="1802901823"/>
      </c:bar3DChart>
      <c:catAx>
        <c:axId val="1928454431"/>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10" b="1" i="0" u="none" strike="noStrike" kern="1200" baseline="0">
                <a:solidFill>
                  <a:schemeClr val="lt1">
                    <a:lumMod val="85000"/>
                  </a:schemeClr>
                </a:solidFill>
                <a:latin typeface="+mn-lt"/>
                <a:ea typeface="+mn-ea"/>
                <a:cs typeface="+mn-cs"/>
              </a:defRPr>
            </a:pPr>
            <a:endParaRPr lang="en-US"/>
          </a:p>
        </c:txPr>
        <c:crossAx val="1928455679"/>
        <c:crosses val="autoZero"/>
        <c:auto val="1"/>
        <c:lblAlgn val="ctr"/>
        <c:lblOffset val="100"/>
        <c:noMultiLvlLbl val="0"/>
      </c:catAx>
      <c:valAx>
        <c:axId val="1928455679"/>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28454431"/>
        <c:crosses val="autoZero"/>
        <c:crossBetween val="between"/>
      </c:valAx>
      <c:serAx>
        <c:axId val="1802901823"/>
        <c:scaling>
          <c:orientation val="minMax"/>
        </c:scaling>
        <c:delete val="1"/>
        <c:axPos val="b"/>
        <c:majorTickMark val="none"/>
        <c:minorTickMark val="none"/>
        <c:tickLblPos val="nextTo"/>
        <c:crossAx val="1928455679"/>
        <c:crosses val="autoZero"/>
      </c:ser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[Final Score.csv]Final Score!PivotTable13</c:name>
    <c:fmtId val="7"/>
  </c:pivotSource>
  <c:chart>
    <c:title>
      <c:tx>
        <c:rich>
          <a:bodyPr rot="0" spcFirstLastPara="1" vertOverflow="ellipsis" vert="horz" wrap="square" anchor="ctr" anchorCtr="1"/>
          <a:lstStyle/>
          <a:p>
            <a:pPr>
              <a:defRPr sz="191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910" baseline="0"/>
              <a:t>Final Score</a:t>
            </a:r>
          </a:p>
        </c:rich>
      </c:tx>
      <c:layout>
        <c:manualLayout>
          <c:xMode val="edge"/>
          <c:yMode val="edge"/>
          <c:x val="0.33841497766190215"/>
          <c:y val="8.3333333333333329E-2"/>
        </c:manualLayout>
      </c:layout>
      <c:overlay val="0"/>
      <c:spPr>
        <a:noFill/>
        <a:ln>
          <a:noFill/>
        </a:ln>
        <a:effectLst/>
      </c:spPr>
      <c:txPr>
        <a:bodyPr rot="0" spcFirstLastPara="1" vertOverflow="ellipsis" vert="horz" wrap="square" anchor="ctr" anchorCtr="1"/>
        <a:lstStyle/>
        <a:p>
          <a:pPr>
            <a:defRPr sz="191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'Final Score'!$J$11</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'Final Score'!$I$12:$I$15</c:f>
              <c:strCache>
                <c:ptCount val="3"/>
                <c:pt idx="0">
                  <c:v>BHARTIART</c:v>
                </c:pt>
                <c:pt idx="1">
                  <c:v>MARUTI</c:v>
                </c:pt>
                <c:pt idx="2">
                  <c:v>ULTRACEMCO</c:v>
                </c:pt>
              </c:strCache>
            </c:strRef>
          </c:cat>
          <c:val>
            <c:numRef>
              <c:f>'Final Score'!$J$12:$J$15</c:f>
              <c:numCache>
                <c:formatCode>General</c:formatCode>
                <c:ptCount val="3"/>
                <c:pt idx="0">
                  <c:v>1.9</c:v>
                </c:pt>
                <c:pt idx="1">
                  <c:v>1.5</c:v>
                </c:pt>
                <c:pt idx="2">
                  <c:v>2</c:v>
                </c:pt>
              </c:numCache>
            </c:numRef>
          </c:val>
          <c:extLst>
            <c:ext xmlns:c16="http://schemas.microsoft.com/office/drawing/2014/chart" uri="{C3380CC4-5D6E-409C-BE32-E72D297353CC}">
              <c16:uniqueId val="{00000000-A4D7-4B0C-8710-2EC71E7E74C4}"/>
            </c:ext>
          </c:extLst>
        </c:ser>
        <c:dLbls>
          <c:showLegendKey val="0"/>
          <c:showVal val="1"/>
          <c:showCatName val="0"/>
          <c:showSerName val="0"/>
          <c:showPercent val="0"/>
          <c:showBubbleSize val="0"/>
        </c:dLbls>
        <c:gapWidth val="150"/>
        <c:shape val="box"/>
        <c:axId val="1922856527"/>
        <c:axId val="1922854863"/>
        <c:axId val="1924981359"/>
      </c:bar3DChart>
      <c:catAx>
        <c:axId val="1922856527"/>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lt1">
                    <a:lumMod val="85000"/>
                  </a:schemeClr>
                </a:solidFill>
                <a:latin typeface="+mn-lt"/>
                <a:ea typeface="+mn-ea"/>
                <a:cs typeface="+mn-cs"/>
              </a:defRPr>
            </a:pPr>
            <a:endParaRPr lang="en-US"/>
          </a:p>
        </c:txPr>
        <c:crossAx val="1922854863"/>
        <c:crosses val="autoZero"/>
        <c:auto val="1"/>
        <c:lblAlgn val="ctr"/>
        <c:lblOffset val="100"/>
        <c:noMultiLvlLbl val="0"/>
      </c:catAx>
      <c:valAx>
        <c:axId val="1922854863"/>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22856527"/>
        <c:crosses val="autoZero"/>
        <c:crossBetween val="between"/>
      </c:valAx>
      <c:serAx>
        <c:axId val="1924981359"/>
        <c:scaling>
          <c:orientation val="minMax"/>
        </c:scaling>
        <c:delete val="0"/>
        <c:axPos val="b"/>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22854863"/>
        <c:crosses val="autoZero"/>
      </c:ser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IN"/>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E88DA436-5C29-4FD3-B80B-BD017416CF52}" type="datetimeFigureOut">
              <a:rPr lang="en-IN" smtClean="0"/>
              <a:t>26-03-2022</a:t>
            </a:fld>
            <a:endParaRPr lang="en-IN"/>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IN"/>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IN"/>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47DFFE4D-A61F-4CE7-B1B8-CC240AC580FE}" type="slidenum">
              <a:rPr lang="en-IN" smtClean="0"/>
              <a:t>‹#›</a:t>
            </a:fld>
            <a:endParaRPr lang="en-IN"/>
          </a:p>
        </p:txBody>
      </p:sp>
    </p:spTree>
    <p:extLst>
      <p:ext uri="{BB962C8B-B14F-4D97-AF65-F5344CB8AC3E}">
        <p14:creationId xmlns:p14="http://schemas.microsoft.com/office/powerpoint/2010/main" val="4289492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2EFFD-C4F7-44F3-8123-F05C9D59AB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C420073-10D2-4960-A8E5-6665EA406D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E8D3CDD-87A4-444F-B6F3-F83FEB2317B3}"/>
              </a:ext>
            </a:extLst>
          </p:cNvPr>
          <p:cNvSpPr>
            <a:spLocks noGrp="1"/>
          </p:cNvSpPr>
          <p:nvPr>
            <p:ph type="dt" sz="half" idx="10"/>
          </p:nvPr>
        </p:nvSpPr>
        <p:spPr/>
        <p:txBody>
          <a:bodyPr/>
          <a:lstStyle/>
          <a:p>
            <a:fld id="{B61BEF0D-F0BB-DE4B-95CE-6DB70DBA9567}" type="datetimeFigureOut">
              <a:rPr lang="en-US" smtClean="0"/>
              <a:pPr/>
              <a:t>3/26/2022</a:t>
            </a:fld>
            <a:endParaRPr lang="en-US" dirty="0"/>
          </a:p>
        </p:txBody>
      </p:sp>
      <p:sp>
        <p:nvSpPr>
          <p:cNvPr id="5" name="Footer Placeholder 4">
            <a:extLst>
              <a:ext uri="{FF2B5EF4-FFF2-40B4-BE49-F238E27FC236}">
                <a16:creationId xmlns:a16="http://schemas.microsoft.com/office/drawing/2014/main" id="{E5ED5E24-9585-4162-99C4-FD4E1BEA3F2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53EB071-CEF6-4514-A02D-7DFB9347867A}"/>
              </a:ext>
            </a:extLst>
          </p:cNvPr>
          <p:cNvSpPr>
            <a:spLocks noGrp="1"/>
          </p:cNvSpPr>
          <p:nvPr>
            <p:ph type="sldNum" sz="quarter" idx="12"/>
          </p:nvPr>
        </p:nvSpPr>
        <p:spPr/>
        <p:txBody>
          <a:bodyPr/>
          <a:lstStyle/>
          <a:p>
            <a:fld id="{48F63A3B-78C7-47BE-AE5E-E10140E04643}" type="slidenum">
              <a:rPr lang="en-US" smtClean="0"/>
              <a:t>‹#›</a:t>
            </a:fld>
            <a:endParaRPr lang="en-US" dirty="0"/>
          </a:p>
        </p:txBody>
      </p:sp>
      <p:pic>
        <p:nvPicPr>
          <p:cNvPr id="7" name="Picture 6">
            <a:extLst>
              <a:ext uri="{FF2B5EF4-FFF2-40B4-BE49-F238E27FC236}">
                <a16:creationId xmlns:a16="http://schemas.microsoft.com/office/drawing/2014/main" id="{086467C1-8495-40D1-9755-B19BFF44DFA3}"/>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spTree>
    <p:extLst>
      <p:ext uri="{BB962C8B-B14F-4D97-AF65-F5344CB8AC3E}">
        <p14:creationId xmlns:p14="http://schemas.microsoft.com/office/powerpoint/2010/main" val="2323555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2CC2E-71BF-4075-91E3-50CAC2AB78E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28EB60B-7905-4C75-9F6C-470E8BF078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B4B3778-55B7-475F-9865-97A2CDDC10A4}"/>
              </a:ext>
            </a:extLst>
          </p:cNvPr>
          <p:cNvSpPr>
            <a:spLocks noGrp="1"/>
          </p:cNvSpPr>
          <p:nvPr>
            <p:ph type="dt" sz="half" idx="10"/>
          </p:nvPr>
        </p:nvSpPr>
        <p:spPr/>
        <p:txBody>
          <a:bodyPr/>
          <a:lstStyle/>
          <a:p>
            <a:fld id="{43509B45-318B-41A6-9115-89E079CCE5D4}" type="datetime1">
              <a:rPr lang="en-US" smtClean="0"/>
              <a:t>3/26/2022</a:t>
            </a:fld>
            <a:endParaRPr lang="en-US" dirty="0"/>
          </a:p>
        </p:txBody>
      </p:sp>
      <p:sp>
        <p:nvSpPr>
          <p:cNvPr id="5" name="Footer Placeholder 4">
            <a:extLst>
              <a:ext uri="{FF2B5EF4-FFF2-40B4-BE49-F238E27FC236}">
                <a16:creationId xmlns:a16="http://schemas.microsoft.com/office/drawing/2014/main" id="{315F4583-783C-43E6-B780-6C6A332CA75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E216BF-A4CE-4E8F-9DA5-E3A87CF1E6FB}"/>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38650380"/>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B7FA94-3C23-4C97-B059-0E4E89AE338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AB15134-59A3-436A-9989-3105A809F5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3D4B29F-0D12-4547-8B6C-9FC226A010C3}"/>
              </a:ext>
            </a:extLst>
          </p:cNvPr>
          <p:cNvSpPr>
            <a:spLocks noGrp="1"/>
          </p:cNvSpPr>
          <p:nvPr>
            <p:ph type="dt" sz="half" idx="10"/>
          </p:nvPr>
        </p:nvSpPr>
        <p:spPr/>
        <p:txBody>
          <a:bodyPr/>
          <a:lstStyle/>
          <a:p>
            <a:fld id="{43509B45-318B-41A6-9115-89E079CCE5D4}" type="datetime1">
              <a:rPr lang="en-US" smtClean="0"/>
              <a:t>3/26/2022</a:t>
            </a:fld>
            <a:endParaRPr lang="en-US" dirty="0"/>
          </a:p>
        </p:txBody>
      </p:sp>
      <p:sp>
        <p:nvSpPr>
          <p:cNvPr id="5" name="Footer Placeholder 4">
            <a:extLst>
              <a:ext uri="{FF2B5EF4-FFF2-40B4-BE49-F238E27FC236}">
                <a16:creationId xmlns:a16="http://schemas.microsoft.com/office/drawing/2014/main" id="{F9A2768E-03E0-4871-8147-10A0E3D9CB6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DE019FC-87FF-4768-B626-22551A1D6B22}"/>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847273969"/>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344994"/>
            <a:ext cx="9144000" cy="1197999"/>
          </a:xfrm>
        </p:spPr>
        <p:txBody>
          <a:bodyPr anchor="b"/>
          <a:lstStyle>
            <a:lvl1pPr algn="l">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4" name="Picture 3">
            <a:extLst>
              <a:ext uri="{FF2B5EF4-FFF2-40B4-BE49-F238E27FC236}">
                <a16:creationId xmlns:a16="http://schemas.microsoft.com/office/drawing/2014/main" id="{FA57C712-D7B3-426C-B592-8AF6278F5900}"/>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sp>
        <p:nvSpPr>
          <p:cNvPr id="6" name="Slide Number Placeholder 5">
            <a:extLst>
              <a:ext uri="{FF2B5EF4-FFF2-40B4-BE49-F238E27FC236}">
                <a16:creationId xmlns:a16="http://schemas.microsoft.com/office/drawing/2014/main" id="{A1F6C23C-7648-4E80-BFBB-ECA6987869B8}"/>
              </a:ext>
            </a:extLst>
          </p:cNvPr>
          <p:cNvSpPr>
            <a:spLocks noGrp="1"/>
          </p:cNvSpPr>
          <p:nvPr>
            <p:ph type="sldNum" sz="quarter" idx="12"/>
          </p:nvPr>
        </p:nvSpPr>
        <p:spPr>
          <a:xfrm>
            <a:off x="8610600" y="6356350"/>
            <a:ext cx="2743200" cy="365125"/>
          </a:xfrm>
        </p:spPr>
        <p:txBody>
          <a:bodyPr/>
          <a:lstStyle/>
          <a:p>
            <a:fld id="{48F63A3B-78C7-47BE-AE5E-E10140E04643}"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9213-8ED7-49D3-9BBF-F9745A1E30B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FC29B07-9304-47C4-A15A-D64FD7120C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EEE3E37-4642-4CEA-B7A9-9FC9D7B07B4C}"/>
              </a:ext>
            </a:extLst>
          </p:cNvPr>
          <p:cNvSpPr>
            <a:spLocks noGrp="1"/>
          </p:cNvSpPr>
          <p:nvPr>
            <p:ph type="dt" sz="half" idx="10"/>
          </p:nvPr>
        </p:nvSpPr>
        <p:spPr/>
        <p:txBody>
          <a:bodyPr/>
          <a:lstStyle/>
          <a:p>
            <a:fld id="{5BF999BB-CDA3-4253-82D1-6B9BB2F29122}" type="datetime1">
              <a:rPr lang="en-US" smtClean="0"/>
              <a:t>3/26/2022</a:t>
            </a:fld>
            <a:endParaRPr lang="en-US" dirty="0"/>
          </a:p>
        </p:txBody>
      </p:sp>
      <p:sp>
        <p:nvSpPr>
          <p:cNvPr id="5" name="Footer Placeholder 4">
            <a:extLst>
              <a:ext uri="{FF2B5EF4-FFF2-40B4-BE49-F238E27FC236}">
                <a16:creationId xmlns:a16="http://schemas.microsoft.com/office/drawing/2014/main" id="{0B404EA2-08AA-443B-962E-135F828921A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F8949EF-CF66-4EE7-A902-54E97AD564E3}"/>
              </a:ext>
            </a:extLst>
          </p:cNvPr>
          <p:cNvSpPr>
            <a:spLocks noGrp="1"/>
          </p:cNvSpPr>
          <p:nvPr>
            <p:ph type="sldNum" sz="quarter" idx="12"/>
          </p:nvPr>
        </p:nvSpPr>
        <p:spPr/>
        <p:txBody>
          <a:bodyPr/>
          <a:lstStyle/>
          <a:p>
            <a:fld id="{48F63A3B-78C7-47BE-AE5E-E10140E04643}" type="slidenum">
              <a:rPr lang="en-US" smtClean="0"/>
              <a:t>‹#›</a:t>
            </a:fld>
            <a:endParaRPr lang="en-US" dirty="0"/>
          </a:p>
        </p:txBody>
      </p:sp>
      <p:pic>
        <p:nvPicPr>
          <p:cNvPr id="7" name="Picture 6">
            <a:extLst>
              <a:ext uri="{FF2B5EF4-FFF2-40B4-BE49-F238E27FC236}">
                <a16:creationId xmlns:a16="http://schemas.microsoft.com/office/drawing/2014/main" id="{DC213018-4A61-437A-8FA2-B654562547B3}"/>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8" name="Straight Connector 7">
            <a:extLst>
              <a:ext uri="{FF2B5EF4-FFF2-40B4-BE49-F238E27FC236}">
                <a16:creationId xmlns:a16="http://schemas.microsoft.com/office/drawing/2014/main" id="{FB445BBF-0F0B-4893-954A-6426DEB3B73C}"/>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07802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0DBBF-2493-4BB4-91F6-2791562FCF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B4DE468-CDAF-49B9-8871-3708FCFA67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B97B72-922D-488C-B4C2-7891AC3CABE2}"/>
              </a:ext>
            </a:extLst>
          </p:cNvPr>
          <p:cNvSpPr>
            <a:spLocks noGrp="1"/>
          </p:cNvSpPr>
          <p:nvPr>
            <p:ph type="dt" sz="half" idx="10"/>
          </p:nvPr>
        </p:nvSpPr>
        <p:spPr/>
        <p:txBody>
          <a:bodyPr/>
          <a:lstStyle/>
          <a:p>
            <a:fld id="{3477D350-6E20-40EA-AEE4-38F8517AF30F}" type="datetime1">
              <a:rPr lang="en-US" smtClean="0"/>
              <a:t>3/26/2022</a:t>
            </a:fld>
            <a:endParaRPr lang="en-US" dirty="0"/>
          </a:p>
        </p:txBody>
      </p:sp>
      <p:sp>
        <p:nvSpPr>
          <p:cNvPr id="5" name="Footer Placeholder 4">
            <a:extLst>
              <a:ext uri="{FF2B5EF4-FFF2-40B4-BE49-F238E27FC236}">
                <a16:creationId xmlns:a16="http://schemas.microsoft.com/office/drawing/2014/main" id="{BE574C32-B9D0-4B21-B2F2-AEBDCB2A2A9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E321A60-1543-47EF-A613-749807CE9F51}"/>
              </a:ext>
            </a:extLst>
          </p:cNvPr>
          <p:cNvSpPr>
            <a:spLocks noGrp="1"/>
          </p:cNvSpPr>
          <p:nvPr>
            <p:ph type="sldNum" sz="quarter" idx="12"/>
          </p:nvPr>
        </p:nvSpPr>
        <p:spPr/>
        <p:txBody>
          <a:bodyPr/>
          <a:lstStyle/>
          <a:p>
            <a:fld id="{48F63A3B-78C7-47BE-AE5E-E10140E04643}" type="slidenum">
              <a:rPr lang="en-US" smtClean="0"/>
              <a:t>‹#›</a:t>
            </a:fld>
            <a:endParaRPr lang="en-US" dirty="0"/>
          </a:p>
        </p:txBody>
      </p:sp>
      <p:sp>
        <p:nvSpPr>
          <p:cNvPr id="7" name="Footer Placeholder 4">
            <a:extLst>
              <a:ext uri="{FF2B5EF4-FFF2-40B4-BE49-F238E27FC236}">
                <a16:creationId xmlns:a16="http://schemas.microsoft.com/office/drawing/2014/main" id="{EA0DCFEA-E4F2-4AF2-9394-C019933D3F9D}"/>
              </a:ext>
            </a:extLst>
          </p:cNvPr>
          <p:cNvSpPr txBox="1">
            <a:spLocks/>
          </p:cNvSpPr>
          <p:nvPr userDrawn="1"/>
        </p:nvSpPr>
        <p:spPr>
          <a:xfrm>
            <a:off x="3891643" y="6356350"/>
            <a:ext cx="4408714"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Ivy Professional School – Top Ranked Corporate Education Provider</a:t>
            </a:r>
          </a:p>
        </p:txBody>
      </p:sp>
      <p:pic>
        <p:nvPicPr>
          <p:cNvPr id="8" name="Picture 7">
            <a:extLst>
              <a:ext uri="{FF2B5EF4-FFF2-40B4-BE49-F238E27FC236}">
                <a16:creationId xmlns:a16="http://schemas.microsoft.com/office/drawing/2014/main" id="{EDA47E92-835B-42DB-84DB-B0DB72D1441E}"/>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9" name="Straight Connector 8">
            <a:extLst>
              <a:ext uri="{FF2B5EF4-FFF2-40B4-BE49-F238E27FC236}">
                <a16:creationId xmlns:a16="http://schemas.microsoft.com/office/drawing/2014/main" id="{46BC0326-2D12-42C3-A8BE-AA4881CE8CBC}"/>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4518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C5943-DEF9-46C0-980B-8C167325812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2DAC71A-0350-44A4-A1B7-35993634F8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2986CD5-3CAE-4F44-8A73-30D1C89265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4C440B2-3188-4372-8498-60AB3281A82F}"/>
              </a:ext>
            </a:extLst>
          </p:cNvPr>
          <p:cNvSpPr>
            <a:spLocks noGrp="1"/>
          </p:cNvSpPr>
          <p:nvPr>
            <p:ph type="dt" sz="half" idx="10"/>
          </p:nvPr>
        </p:nvSpPr>
        <p:spPr/>
        <p:txBody>
          <a:bodyPr/>
          <a:lstStyle/>
          <a:p>
            <a:fld id="{C79EE5B5-5505-4B09-BF93-D35BAA2EF361}" type="datetime1">
              <a:rPr lang="en-US" smtClean="0"/>
              <a:t>3/26/2022</a:t>
            </a:fld>
            <a:endParaRPr lang="en-US" dirty="0"/>
          </a:p>
        </p:txBody>
      </p:sp>
      <p:sp>
        <p:nvSpPr>
          <p:cNvPr id="6" name="Footer Placeholder 5">
            <a:extLst>
              <a:ext uri="{FF2B5EF4-FFF2-40B4-BE49-F238E27FC236}">
                <a16:creationId xmlns:a16="http://schemas.microsoft.com/office/drawing/2014/main" id="{C8963C0D-0B6B-4F9D-B7FB-138B7D0CAAF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ADE2381-0053-4326-AA60-2CB6C422CA1B}"/>
              </a:ext>
            </a:extLst>
          </p:cNvPr>
          <p:cNvSpPr>
            <a:spLocks noGrp="1"/>
          </p:cNvSpPr>
          <p:nvPr>
            <p:ph type="sldNum" sz="quarter" idx="12"/>
          </p:nvPr>
        </p:nvSpPr>
        <p:spPr/>
        <p:txBody>
          <a:bodyPr/>
          <a:lstStyle/>
          <a:p>
            <a:fld id="{48F63A3B-78C7-47BE-AE5E-E10140E04643}" type="slidenum">
              <a:rPr lang="en-US" smtClean="0"/>
              <a:t>‹#›</a:t>
            </a:fld>
            <a:endParaRPr lang="en-US" dirty="0"/>
          </a:p>
        </p:txBody>
      </p:sp>
      <p:pic>
        <p:nvPicPr>
          <p:cNvPr id="8" name="Picture 7">
            <a:extLst>
              <a:ext uri="{FF2B5EF4-FFF2-40B4-BE49-F238E27FC236}">
                <a16:creationId xmlns:a16="http://schemas.microsoft.com/office/drawing/2014/main" id="{61E80605-468F-4F8E-9863-B74E84B15C45}"/>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9" name="Straight Connector 8">
            <a:extLst>
              <a:ext uri="{FF2B5EF4-FFF2-40B4-BE49-F238E27FC236}">
                <a16:creationId xmlns:a16="http://schemas.microsoft.com/office/drawing/2014/main" id="{E9672D59-4660-43E5-B931-26D33788FA5A}"/>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85630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A6CD0-E8C7-46CA-934F-3EF921BC71B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7F9AE5A-B7A1-4286-8E5A-BEA41FFC5A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4B549AF-CE3D-4080-AE68-1CCB33D16A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CB9DBFF-E5D0-4845-8DEE-6DD53CA324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F4A3F3-52DF-4D46-B96E-2C2877365F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EA42C6B-19BD-4A94-A3FA-AA85DC20EF57}"/>
              </a:ext>
            </a:extLst>
          </p:cNvPr>
          <p:cNvSpPr>
            <a:spLocks noGrp="1"/>
          </p:cNvSpPr>
          <p:nvPr>
            <p:ph type="dt" sz="half" idx="10"/>
          </p:nvPr>
        </p:nvSpPr>
        <p:spPr/>
        <p:txBody>
          <a:bodyPr/>
          <a:lstStyle/>
          <a:p>
            <a:fld id="{D705493A-5B27-458E-ADF3-1D0EFAA817D6}" type="datetime1">
              <a:rPr lang="en-US" smtClean="0"/>
              <a:t>3/26/2022</a:t>
            </a:fld>
            <a:endParaRPr lang="en-US" dirty="0"/>
          </a:p>
        </p:txBody>
      </p:sp>
      <p:sp>
        <p:nvSpPr>
          <p:cNvPr id="8" name="Footer Placeholder 7">
            <a:extLst>
              <a:ext uri="{FF2B5EF4-FFF2-40B4-BE49-F238E27FC236}">
                <a16:creationId xmlns:a16="http://schemas.microsoft.com/office/drawing/2014/main" id="{24A138B3-38DF-4A79-9A4E-A26ED8C5299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A4F9E6D-8F1A-45EA-9FEB-A8D90E79D16B}"/>
              </a:ext>
            </a:extLst>
          </p:cNvPr>
          <p:cNvSpPr>
            <a:spLocks noGrp="1"/>
          </p:cNvSpPr>
          <p:nvPr>
            <p:ph type="sldNum" sz="quarter" idx="12"/>
          </p:nvPr>
        </p:nvSpPr>
        <p:spPr/>
        <p:txBody>
          <a:bodyPr/>
          <a:lstStyle/>
          <a:p>
            <a:fld id="{48F63A3B-78C7-47BE-AE5E-E10140E04643}" type="slidenum">
              <a:rPr lang="en-US" smtClean="0"/>
              <a:t>‹#›</a:t>
            </a:fld>
            <a:endParaRPr lang="en-US" dirty="0"/>
          </a:p>
        </p:txBody>
      </p:sp>
      <p:pic>
        <p:nvPicPr>
          <p:cNvPr id="10" name="Picture 9">
            <a:extLst>
              <a:ext uri="{FF2B5EF4-FFF2-40B4-BE49-F238E27FC236}">
                <a16:creationId xmlns:a16="http://schemas.microsoft.com/office/drawing/2014/main" id="{0DEA5F49-4C37-4403-8CAB-EFE0378AC7EE}"/>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11" name="Straight Connector 10">
            <a:extLst>
              <a:ext uri="{FF2B5EF4-FFF2-40B4-BE49-F238E27FC236}">
                <a16:creationId xmlns:a16="http://schemas.microsoft.com/office/drawing/2014/main" id="{760410BE-AA24-40B7-A4AC-84E69FCC82C3}"/>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97997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55BF8-ABEC-4592-A821-F5F4C741D0B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E1C470A-7464-4B3F-ABFF-E7C61BA458A8}"/>
              </a:ext>
            </a:extLst>
          </p:cNvPr>
          <p:cNvSpPr>
            <a:spLocks noGrp="1"/>
          </p:cNvSpPr>
          <p:nvPr>
            <p:ph type="dt" sz="half" idx="10"/>
          </p:nvPr>
        </p:nvSpPr>
        <p:spPr/>
        <p:txBody>
          <a:bodyPr/>
          <a:lstStyle/>
          <a:p>
            <a:fld id="{B64991C9-4B50-4C0B-8E93-FDFEE9FA64B6}" type="datetime1">
              <a:rPr lang="en-US" smtClean="0"/>
              <a:t>3/26/2022</a:t>
            </a:fld>
            <a:endParaRPr lang="en-US" dirty="0"/>
          </a:p>
        </p:txBody>
      </p:sp>
      <p:sp>
        <p:nvSpPr>
          <p:cNvPr id="4" name="Footer Placeholder 3">
            <a:extLst>
              <a:ext uri="{FF2B5EF4-FFF2-40B4-BE49-F238E27FC236}">
                <a16:creationId xmlns:a16="http://schemas.microsoft.com/office/drawing/2014/main" id="{C2443489-CD80-4B80-88B0-416D5054F39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931617D-742A-4468-B306-1F2C26162501}"/>
              </a:ext>
            </a:extLst>
          </p:cNvPr>
          <p:cNvSpPr>
            <a:spLocks noGrp="1"/>
          </p:cNvSpPr>
          <p:nvPr>
            <p:ph type="sldNum" sz="quarter" idx="12"/>
          </p:nvPr>
        </p:nvSpPr>
        <p:spPr/>
        <p:txBody>
          <a:bodyPr/>
          <a:lstStyle/>
          <a:p>
            <a:fld id="{48F63A3B-78C7-47BE-AE5E-E10140E04643}" type="slidenum">
              <a:rPr lang="en-US" smtClean="0"/>
              <a:t>‹#›</a:t>
            </a:fld>
            <a:endParaRPr lang="en-US" dirty="0"/>
          </a:p>
        </p:txBody>
      </p:sp>
      <p:pic>
        <p:nvPicPr>
          <p:cNvPr id="6" name="Picture 5">
            <a:extLst>
              <a:ext uri="{FF2B5EF4-FFF2-40B4-BE49-F238E27FC236}">
                <a16:creationId xmlns:a16="http://schemas.microsoft.com/office/drawing/2014/main" id="{9B31B623-0C0A-4857-88CB-A993CACDEF42}"/>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7" name="Straight Connector 6">
            <a:extLst>
              <a:ext uri="{FF2B5EF4-FFF2-40B4-BE49-F238E27FC236}">
                <a16:creationId xmlns:a16="http://schemas.microsoft.com/office/drawing/2014/main" id="{7162AE11-C68B-463A-AD90-59A3B7EC6365}"/>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18500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5DC1C7-A95F-4A3B-B6DA-8EE77B279026}"/>
              </a:ext>
            </a:extLst>
          </p:cNvPr>
          <p:cNvSpPr>
            <a:spLocks noGrp="1"/>
          </p:cNvSpPr>
          <p:nvPr>
            <p:ph type="dt" sz="half" idx="10"/>
          </p:nvPr>
        </p:nvSpPr>
        <p:spPr/>
        <p:txBody>
          <a:bodyPr/>
          <a:lstStyle/>
          <a:p>
            <a:fld id="{77C86F84-63C0-4FA7-9061-FEA51FE0018E}" type="datetime1">
              <a:rPr lang="en-US" smtClean="0"/>
              <a:t>3/26/2022</a:t>
            </a:fld>
            <a:endParaRPr lang="en-US" dirty="0"/>
          </a:p>
        </p:txBody>
      </p:sp>
      <p:sp>
        <p:nvSpPr>
          <p:cNvPr id="3" name="Footer Placeholder 2">
            <a:extLst>
              <a:ext uri="{FF2B5EF4-FFF2-40B4-BE49-F238E27FC236}">
                <a16:creationId xmlns:a16="http://schemas.microsoft.com/office/drawing/2014/main" id="{7A697310-F2FF-4A01-9C03-B964406D71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2CBA260-A431-48E6-927B-1DD8741E699F}"/>
              </a:ext>
            </a:extLst>
          </p:cNvPr>
          <p:cNvSpPr>
            <a:spLocks noGrp="1"/>
          </p:cNvSpPr>
          <p:nvPr>
            <p:ph type="sldNum" sz="quarter" idx="12"/>
          </p:nvPr>
        </p:nvSpPr>
        <p:spPr/>
        <p:txBody>
          <a:bodyPr/>
          <a:lstStyle/>
          <a:p>
            <a:fld id="{48F63A3B-78C7-47BE-AE5E-E10140E04643}" type="slidenum">
              <a:rPr lang="en-US" smtClean="0"/>
              <a:t>‹#›</a:t>
            </a:fld>
            <a:endParaRPr lang="en-US" dirty="0"/>
          </a:p>
        </p:txBody>
      </p:sp>
      <p:sp>
        <p:nvSpPr>
          <p:cNvPr id="5" name="Footer Placeholder 4">
            <a:extLst>
              <a:ext uri="{FF2B5EF4-FFF2-40B4-BE49-F238E27FC236}">
                <a16:creationId xmlns:a16="http://schemas.microsoft.com/office/drawing/2014/main" id="{173CA704-DB30-41E7-B75B-3E98FEAFCF64}"/>
              </a:ext>
            </a:extLst>
          </p:cNvPr>
          <p:cNvSpPr txBox="1">
            <a:spLocks/>
          </p:cNvSpPr>
          <p:nvPr userDrawn="1"/>
        </p:nvSpPr>
        <p:spPr>
          <a:xfrm>
            <a:off x="3891643" y="6356349"/>
            <a:ext cx="4408714"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Ivy Professional School – Top Ranked Corporate Education Provider</a:t>
            </a:r>
            <a:endParaRPr lang="en-US" dirty="0"/>
          </a:p>
        </p:txBody>
      </p:sp>
      <p:pic>
        <p:nvPicPr>
          <p:cNvPr id="6" name="Picture 5">
            <a:extLst>
              <a:ext uri="{FF2B5EF4-FFF2-40B4-BE49-F238E27FC236}">
                <a16:creationId xmlns:a16="http://schemas.microsoft.com/office/drawing/2014/main" id="{40B3C307-221A-4B9D-BE04-872CFFC82882}"/>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7" name="Straight Connector 6">
            <a:extLst>
              <a:ext uri="{FF2B5EF4-FFF2-40B4-BE49-F238E27FC236}">
                <a16:creationId xmlns:a16="http://schemas.microsoft.com/office/drawing/2014/main" id="{88AB0170-2F77-49C6-83A0-A6969E37D560}"/>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503124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B64F7-A417-42F9-8B8B-374465A66E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4291B03-C14F-4D1D-8DF5-4629679836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F4F7D32-F298-4601-809A-7A666D0C7F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54CC8D-9E12-41B6-B5C0-A6332E7B2489}"/>
              </a:ext>
            </a:extLst>
          </p:cNvPr>
          <p:cNvSpPr>
            <a:spLocks noGrp="1"/>
          </p:cNvSpPr>
          <p:nvPr>
            <p:ph type="dt" sz="half" idx="10"/>
          </p:nvPr>
        </p:nvSpPr>
        <p:spPr/>
        <p:txBody>
          <a:bodyPr/>
          <a:lstStyle/>
          <a:p>
            <a:fld id="{B67E738D-853A-40C6-99F3-F949B5DFA46D}" type="datetime1">
              <a:rPr lang="en-US" smtClean="0"/>
              <a:t>3/26/2022</a:t>
            </a:fld>
            <a:endParaRPr lang="en-US" dirty="0"/>
          </a:p>
        </p:txBody>
      </p:sp>
      <p:sp>
        <p:nvSpPr>
          <p:cNvPr id="6" name="Footer Placeholder 5">
            <a:extLst>
              <a:ext uri="{FF2B5EF4-FFF2-40B4-BE49-F238E27FC236}">
                <a16:creationId xmlns:a16="http://schemas.microsoft.com/office/drawing/2014/main" id="{0276EE83-0F38-49D4-83E6-4AA671B4AB7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ADA3A2E-4BF9-49A3-B1C6-15A730B112EA}"/>
              </a:ext>
            </a:extLst>
          </p:cNvPr>
          <p:cNvSpPr>
            <a:spLocks noGrp="1"/>
          </p:cNvSpPr>
          <p:nvPr>
            <p:ph type="sldNum" sz="quarter" idx="12"/>
          </p:nvPr>
        </p:nvSpPr>
        <p:spPr/>
        <p:txBody>
          <a:bodyPr/>
          <a:lstStyle/>
          <a:p>
            <a:fld id="{48F63A3B-78C7-47BE-AE5E-E10140E04643}" type="slidenum">
              <a:rPr lang="en-US" smtClean="0"/>
              <a:t>‹#›</a:t>
            </a:fld>
            <a:endParaRPr lang="en-US" dirty="0"/>
          </a:p>
        </p:txBody>
      </p:sp>
      <p:pic>
        <p:nvPicPr>
          <p:cNvPr id="8" name="Picture 7">
            <a:extLst>
              <a:ext uri="{FF2B5EF4-FFF2-40B4-BE49-F238E27FC236}">
                <a16:creationId xmlns:a16="http://schemas.microsoft.com/office/drawing/2014/main" id="{CF361C61-F272-4D11-849F-B063A3AC0042}"/>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9" name="Straight Connector 8">
            <a:extLst>
              <a:ext uri="{FF2B5EF4-FFF2-40B4-BE49-F238E27FC236}">
                <a16:creationId xmlns:a16="http://schemas.microsoft.com/office/drawing/2014/main" id="{4FF70224-4045-4BCA-99D5-4FC34E31C6C4}"/>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55909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307A7-2005-4CFE-94B0-1A036597F6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CE50C6F-BF80-440C-B5D3-D37E4C5DA6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26E2947-A59B-443B-AA6C-ACC15B28B2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74C788-7035-4B01-99D0-B903E47E93D4}"/>
              </a:ext>
            </a:extLst>
          </p:cNvPr>
          <p:cNvSpPr>
            <a:spLocks noGrp="1"/>
          </p:cNvSpPr>
          <p:nvPr>
            <p:ph type="dt" sz="half" idx="10"/>
          </p:nvPr>
        </p:nvSpPr>
        <p:spPr/>
        <p:txBody>
          <a:bodyPr/>
          <a:lstStyle/>
          <a:p>
            <a:fld id="{03DA02F9-435C-4E81-9279-2546A3A04CBF}" type="datetime1">
              <a:rPr lang="en-US" smtClean="0"/>
              <a:t>3/26/2022</a:t>
            </a:fld>
            <a:endParaRPr lang="en-US" dirty="0"/>
          </a:p>
        </p:txBody>
      </p:sp>
      <p:sp>
        <p:nvSpPr>
          <p:cNvPr id="6" name="Footer Placeholder 5">
            <a:extLst>
              <a:ext uri="{FF2B5EF4-FFF2-40B4-BE49-F238E27FC236}">
                <a16:creationId xmlns:a16="http://schemas.microsoft.com/office/drawing/2014/main" id="{33DDEC52-E534-470A-9EA9-9582FFBD222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493BFF2-F8DC-4A71-8DB1-E837C3BC1276}"/>
              </a:ext>
            </a:extLst>
          </p:cNvPr>
          <p:cNvSpPr>
            <a:spLocks noGrp="1"/>
          </p:cNvSpPr>
          <p:nvPr>
            <p:ph type="sldNum" sz="quarter" idx="12"/>
          </p:nvPr>
        </p:nvSpPr>
        <p:spPr/>
        <p:txBody>
          <a:bodyPr/>
          <a:lstStyle/>
          <a:p>
            <a:fld id="{48F63A3B-78C7-47BE-AE5E-E10140E04643}" type="slidenum">
              <a:rPr lang="en-US" smtClean="0"/>
              <a:t>‹#›</a:t>
            </a:fld>
            <a:endParaRPr lang="en-US" dirty="0"/>
          </a:p>
        </p:txBody>
      </p:sp>
      <p:pic>
        <p:nvPicPr>
          <p:cNvPr id="8" name="Picture 7">
            <a:extLst>
              <a:ext uri="{FF2B5EF4-FFF2-40B4-BE49-F238E27FC236}">
                <a16:creationId xmlns:a16="http://schemas.microsoft.com/office/drawing/2014/main" id="{36097E4C-4159-45B7-9831-3AA37EE3CAEB}"/>
              </a:ext>
            </a:extLst>
          </p:cNvPr>
          <p:cNvPicPr>
            <a:picLocks noChangeAspect="1"/>
          </p:cNvPicPr>
          <p:nvPr userDrawn="1"/>
        </p:nvPicPr>
        <p:blipFill>
          <a:blip r:embed="rId2">
            <a:clrChange>
              <a:clrFrom>
                <a:srgbClr val="FDFDFD"/>
              </a:clrFrom>
              <a:clrTo>
                <a:srgbClr val="FDFDFD">
                  <a:alpha val="0"/>
                </a:srgbClr>
              </a:clrTo>
            </a:clrChange>
          </a:blip>
          <a:stretch>
            <a:fillRect/>
          </a:stretch>
        </p:blipFill>
        <p:spPr>
          <a:xfrm>
            <a:off x="11131081" y="261399"/>
            <a:ext cx="786522" cy="645732"/>
          </a:xfrm>
          <a:prstGeom prst="rect">
            <a:avLst/>
          </a:prstGeom>
        </p:spPr>
      </p:pic>
      <p:cxnSp>
        <p:nvCxnSpPr>
          <p:cNvPr id="9" name="Straight Connector 8">
            <a:extLst>
              <a:ext uri="{FF2B5EF4-FFF2-40B4-BE49-F238E27FC236}">
                <a16:creationId xmlns:a16="http://schemas.microsoft.com/office/drawing/2014/main" id="{7A56DDDA-A9EF-4CF1-92CD-8EA1B230E754}"/>
              </a:ext>
            </a:extLst>
          </p:cNvPr>
          <p:cNvCxnSpPr>
            <a:cxnSpLocks/>
          </p:cNvCxnSpPr>
          <p:nvPr userDrawn="1"/>
        </p:nvCxnSpPr>
        <p:spPr>
          <a:xfrm>
            <a:off x="409042" y="1112701"/>
            <a:ext cx="11508561" cy="0"/>
          </a:xfrm>
          <a:prstGeom prst="line">
            <a:avLst/>
          </a:prstGeom>
          <a:ln w="254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2440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530830-F41C-41F1-8967-C030D69992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C6154CC-C24D-44A1-9C29-09115951D7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C7FE5BF-1CC6-4B71-A76B-E40CC8632A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509B45-318B-41A6-9115-89E079CCE5D4}" type="datetime1">
              <a:rPr lang="en-US" smtClean="0"/>
              <a:t>3/26/2022</a:t>
            </a:fld>
            <a:endParaRPr lang="en-US" dirty="0"/>
          </a:p>
        </p:txBody>
      </p:sp>
      <p:sp>
        <p:nvSpPr>
          <p:cNvPr id="5" name="Footer Placeholder 4">
            <a:extLst>
              <a:ext uri="{FF2B5EF4-FFF2-40B4-BE49-F238E27FC236}">
                <a16:creationId xmlns:a16="http://schemas.microsoft.com/office/drawing/2014/main" id="{E6953758-1B82-4E9B-8AC5-2B5F0C7BD1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384DFF57-C112-453F-99B0-1DFE149AD3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smtClean="0"/>
              <a:t>‹#›</a:t>
            </a:fld>
            <a:endParaRPr lang="en-US" dirty="0"/>
          </a:p>
        </p:txBody>
      </p:sp>
      <p:sp>
        <p:nvSpPr>
          <p:cNvPr id="7" name="Footer Placeholder 4">
            <a:extLst>
              <a:ext uri="{FF2B5EF4-FFF2-40B4-BE49-F238E27FC236}">
                <a16:creationId xmlns:a16="http://schemas.microsoft.com/office/drawing/2014/main" id="{56187578-79B7-4ECE-A807-17A0781539E9}"/>
              </a:ext>
            </a:extLst>
          </p:cNvPr>
          <p:cNvSpPr txBox="1">
            <a:spLocks/>
          </p:cNvSpPr>
          <p:nvPr userDrawn="1"/>
        </p:nvSpPr>
        <p:spPr>
          <a:xfrm>
            <a:off x="3891643" y="6356350"/>
            <a:ext cx="4408714"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Ivy Professional School – Top Ranked Corporate Education Provider</a:t>
            </a:r>
          </a:p>
        </p:txBody>
      </p:sp>
    </p:spTree>
    <p:extLst>
      <p:ext uri="{BB962C8B-B14F-4D97-AF65-F5344CB8AC3E}">
        <p14:creationId xmlns:p14="http://schemas.microsoft.com/office/powerpoint/2010/main" val="3496916607"/>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649"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kaggle.com/datasets/rohanrao/nifty50-stock-market-data"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AD43DFE-8FD1-4F19-8321-D92C0DFC2D41}"/>
              </a:ext>
            </a:extLst>
          </p:cNvPr>
          <p:cNvPicPr>
            <a:picLocks noChangeAspect="1"/>
          </p:cNvPicPr>
          <p:nvPr/>
        </p:nvPicPr>
        <p:blipFill>
          <a:blip r:embed="rId2"/>
          <a:stretch>
            <a:fillRect/>
          </a:stretch>
        </p:blipFill>
        <p:spPr>
          <a:xfrm>
            <a:off x="0" y="915517"/>
            <a:ext cx="12192000" cy="5026965"/>
          </a:xfrm>
          <a:prstGeom prst="rect">
            <a:avLst/>
          </a:prstGeom>
        </p:spPr>
      </p:pic>
      <p:sp>
        <p:nvSpPr>
          <p:cNvPr id="2" name="Title 1">
            <a:extLst>
              <a:ext uri="{FF2B5EF4-FFF2-40B4-BE49-F238E27FC236}">
                <a16:creationId xmlns:a16="http://schemas.microsoft.com/office/drawing/2014/main" id="{3404DE22-277C-43AF-9D54-E086069472A0}"/>
              </a:ext>
            </a:extLst>
          </p:cNvPr>
          <p:cNvSpPr>
            <a:spLocks noGrp="1"/>
          </p:cNvSpPr>
          <p:nvPr>
            <p:ph type="ctrTitle"/>
          </p:nvPr>
        </p:nvSpPr>
        <p:spPr>
          <a:xfrm>
            <a:off x="1714269" y="1265957"/>
            <a:ext cx="8399549" cy="1981200"/>
          </a:xfrm>
        </p:spPr>
        <p:txBody>
          <a:bodyPr vert="horz" lIns="91440" tIns="45720" rIns="91440" bIns="45720" rtlCol="0" anchor="ctr">
            <a:normAutofit/>
          </a:bodyPr>
          <a:lstStyle/>
          <a:p>
            <a:r>
              <a:rPr lang="en-US" sz="4400" b="1" kern="1200" dirty="0">
                <a:solidFill>
                  <a:schemeClr val="accent4">
                    <a:lumMod val="75000"/>
                  </a:schemeClr>
                </a:solidFill>
                <a:latin typeface="+mn-lt"/>
                <a:ea typeface="+mj-ea"/>
                <a:cs typeface="+mj-cs"/>
              </a:rPr>
              <a:t>STOCKS ANALYSIS </a:t>
            </a:r>
            <a:br>
              <a:rPr lang="en-US" sz="4400" b="1" kern="1200" dirty="0">
                <a:solidFill>
                  <a:schemeClr val="tx1"/>
                </a:solidFill>
                <a:latin typeface="+mn-lt"/>
                <a:ea typeface="+mj-ea"/>
                <a:cs typeface="+mj-cs"/>
              </a:rPr>
            </a:br>
            <a:r>
              <a:rPr lang="en-US" sz="2400" b="1" kern="1200" dirty="0">
                <a:solidFill>
                  <a:schemeClr val="tx1"/>
                </a:solidFill>
                <a:latin typeface="+mn-lt"/>
                <a:ea typeface="+mj-ea"/>
                <a:cs typeface="+mj-cs"/>
              </a:rPr>
              <a:t>(Research Project by- ABHISHEK</a:t>
            </a:r>
            <a:r>
              <a:rPr lang="en-US" sz="2400" b="1" dirty="0">
                <a:latin typeface="+mn-lt"/>
              </a:rPr>
              <a:t>  GULATI</a:t>
            </a:r>
            <a:r>
              <a:rPr lang="en-US" sz="2400" b="1" kern="1200" dirty="0">
                <a:solidFill>
                  <a:schemeClr val="tx1"/>
                </a:solidFill>
                <a:latin typeface="+mn-lt"/>
                <a:ea typeface="+mj-ea"/>
                <a:cs typeface="+mj-cs"/>
              </a:rPr>
              <a:t>)</a:t>
            </a:r>
          </a:p>
        </p:txBody>
      </p:sp>
      <p:sp>
        <p:nvSpPr>
          <p:cNvPr id="3" name="Subtitle 2">
            <a:extLst>
              <a:ext uri="{FF2B5EF4-FFF2-40B4-BE49-F238E27FC236}">
                <a16:creationId xmlns:a16="http://schemas.microsoft.com/office/drawing/2014/main" id="{3146CD55-4435-45C1-81E1-7C299BD48348}"/>
              </a:ext>
            </a:extLst>
          </p:cNvPr>
          <p:cNvSpPr>
            <a:spLocks noGrp="1"/>
          </p:cNvSpPr>
          <p:nvPr>
            <p:ph type="subTitle" idx="1"/>
          </p:nvPr>
        </p:nvSpPr>
        <p:spPr>
          <a:xfrm>
            <a:off x="2109302" y="4766119"/>
            <a:ext cx="8629357" cy="1281070"/>
          </a:xfrm>
        </p:spPr>
        <p:txBody>
          <a:bodyPr vert="horz" lIns="91440" tIns="45720" rIns="91440" bIns="45720" rtlCol="0">
            <a:normAutofit fontScale="92500" lnSpcReduction="20000"/>
          </a:bodyPr>
          <a:lstStyle/>
          <a:p>
            <a:pPr algn="ctr"/>
            <a:endParaRPr lang="en-US" sz="1800" i="1" kern="1200" dirty="0">
              <a:solidFill>
                <a:schemeClr val="tx1"/>
              </a:solidFill>
              <a:latin typeface="+mn-lt"/>
              <a:ea typeface="+mn-ea"/>
              <a:cs typeface="+mn-cs"/>
            </a:endParaRPr>
          </a:p>
          <a:p>
            <a:pPr algn="ctr"/>
            <a:endParaRPr lang="en-US" sz="1800" i="1" dirty="0"/>
          </a:p>
          <a:p>
            <a:pPr algn="ctr"/>
            <a:endParaRPr lang="en-US" sz="1800" i="1" kern="1200" dirty="0">
              <a:solidFill>
                <a:schemeClr val="tx1"/>
              </a:solidFill>
              <a:latin typeface="+mn-lt"/>
              <a:ea typeface="+mn-ea"/>
              <a:cs typeface="+mn-cs"/>
            </a:endParaRPr>
          </a:p>
          <a:p>
            <a:pPr algn="ctr"/>
            <a:r>
              <a:rPr lang="en-US" sz="1800" i="1" kern="1200" dirty="0">
                <a:solidFill>
                  <a:schemeClr val="tx1"/>
                </a:solidFill>
                <a:latin typeface="+mn-lt"/>
                <a:ea typeface="+mn-ea"/>
                <a:cs typeface="+mn-cs"/>
              </a:rPr>
              <a:t>Top Ranked Data Science &amp; Analytics Education Provider since 2007</a:t>
            </a:r>
          </a:p>
          <a:p>
            <a:pPr algn="ctr"/>
            <a:endParaRPr lang="en-US" sz="1800" i="1" kern="1200" dirty="0">
              <a:solidFill>
                <a:schemeClr val="tx1"/>
              </a:solidFill>
              <a:latin typeface="+mn-lt"/>
              <a:ea typeface="+mn-ea"/>
              <a:cs typeface="+mn-cs"/>
            </a:endParaRPr>
          </a:p>
        </p:txBody>
      </p:sp>
      <p:sp>
        <p:nvSpPr>
          <p:cNvPr id="5" name="Slide Number Placeholder 4">
            <a:extLst>
              <a:ext uri="{FF2B5EF4-FFF2-40B4-BE49-F238E27FC236}">
                <a16:creationId xmlns:a16="http://schemas.microsoft.com/office/drawing/2014/main" id="{C0525EC5-667F-46AF-B6F0-202B1068ADE5}"/>
              </a:ext>
            </a:extLst>
          </p:cNvPr>
          <p:cNvSpPr>
            <a:spLocks noGrp="1"/>
          </p:cNvSpPr>
          <p:nvPr>
            <p:ph type="sldNum" sz="quarter" idx="12"/>
          </p:nvPr>
        </p:nvSpPr>
        <p:spPr/>
        <p:txBody>
          <a:bodyPr vert="horz" lIns="91440" tIns="45720" rIns="91440" bIns="45720" rtlCol="0" anchor="ctr">
            <a:normAutofit/>
          </a:bodyPr>
          <a:lstStyle/>
          <a:p>
            <a:pPr defTabSz="914400">
              <a:spcAft>
                <a:spcPts val="600"/>
              </a:spcAft>
            </a:pPr>
            <a:fld id="{48F63A3B-78C7-47BE-AE5E-E10140E04643}" type="slidenum">
              <a:rPr lang="en-US" smtClean="0"/>
              <a:pPr defTabSz="914400">
                <a:spcAft>
                  <a:spcPts val="600"/>
                </a:spcAft>
              </a:pPr>
              <a:t>1</a:t>
            </a:fld>
            <a:endParaRPr lang="en-US" dirty="0"/>
          </a:p>
        </p:txBody>
      </p:sp>
    </p:spTree>
    <p:extLst>
      <p:ext uri="{BB962C8B-B14F-4D97-AF65-F5344CB8AC3E}">
        <p14:creationId xmlns:p14="http://schemas.microsoft.com/office/powerpoint/2010/main" val="667267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5B229-2597-4D09-8F24-9C681CB111EC}"/>
              </a:ext>
            </a:extLst>
          </p:cNvPr>
          <p:cNvSpPr>
            <a:spLocks noGrp="1"/>
          </p:cNvSpPr>
          <p:nvPr>
            <p:ph type="title"/>
          </p:nvPr>
        </p:nvSpPr>
        <p:spPr>
          <a:xfrm>
            <a:off x="290944" y="136525"/>
            <a:ext cx="11474335" cy="1325563"/>
          </a:xfrm>
        </p:spPr>
        <p:txBody>
          <a:bodyPr>
            <a:normAutofit/>
          </a:bodyPr>
          <a:lstStyle/>
          <a:p>
            <a:r>
              <a:rPr lang="en-IN" sz="3200" b="1" dirty="0">
                <a:solidFill>
                  <a:schemeClr val="accent4">
                    <a:lumMod val="75000"/>
                  </a:schemeClr>
                </a:solidFill>
                <a:latin typeface="+mn-lt"/>
              </a:rPr>
              <a:t>DRAWDOWN/ FALL IN STOCK PRICE, (2020-02-20 - 2020-03-23)</a:t>
            </a:r>
          </a:p>
        </p:txBody>
      </p:sp>
      <p:sp>
        <p:nvSpPr>
          <p:cNvPr id="4" name="Slide Number Placeholder 3">
            <a:extLst>
              <a:ext uri="{FF2B5EF4-FFF2-40B4-BE49-F238E27FC236}">
                <a16:creationId xmlns:a16="http://schemas.microsoft.com/office/drawing/2014/main" id="{5DEA0F95-5ABD-4FB0-AD0A-AF95D59FBF17}"/>
              </a:ext>
            </a:extLst>
          </p:cNvPr>
          <p:cNvSpPr>
            <a:spLocks noGrp="1"/>
          </p:cNvSpPr>
          <p:nvPr>
            <p:ph type="sldNum" sz="quarter" idx="12"/>
          </p:nvPr>
        </p:nvSpPr>
        <p:spPr/>
        <p:txBody>
          <a:bodyPr/>
          <a:lstStyle/>
          <a:p>
            <a:fld id="{48F63A3B-78C7-47BE-AE5E-E10140E04643}" type="slidenum">
              <a:rPr lang="en-US" smtClean="0"/>
              <a:t>10</a:t>
            </a:fld>
            <a:endParaRPr lang="en-US" dirty="0"/>
          </a:p>
        </p:txBody>
      </p:sp>
      <p:sp>
        <p:nvSpPr>
          <p:cNvPr id="3" name="TextBox 2">
            <a:extLst>
              <a:ext uri="{FF2B5EF4-FFF2-40B4-BE49-F238E27FC236}">
                <a16:creationId xmlns:a16="http://schemas.microsoft.com/office/drawing/2014/main" id="{FB3077EE-C8F6-4340-9721-C2FED59739DA}"/>
              </a:ext>
            </a:extLst>
          </p:cNvPr>
          <p:cNvSpPr txBox="1"/>
          <p:nvPr/>
        </p:nvSpPr>
        <p:spPr>
          <a:xfrm>
            <a:off x="290945" y="1292481"/>
            <a:ext cx="9117106" cy="1323439"/>
          </a:xfrm>
          <a:prstGeom prst="rect">
            <a:avLst/>
          </a:prstGeom>
          <a:noFill/>
        </p:spPr>
        <p:txBody>
          <a:bodyPr wrap="square" rtlCol="0">
            <a:spAutoFit/>
          </a:bodyPr>
          <a:lstStyle/>
          <a:p>
            <a:r>
              <a:rPr lang="en-US" sz="2000" dirty="0"/>
              <a:t>Drawdown - A drawdown refers to how much an investment or trading account is down from the peak before it recovers back to the peak.</a:t>
            </a:r>
          </a:p>
          <a:p>
            <a:endParaRPr lang="en-US" sz="2000" dirty="0"/>
          </a:p>
          <a:p>
            <a:r>
              <a:rPr lang="en-US" sz="2000" dirty="0"/>
              <a:t>Formula Used - </a:t>
            </a:r>
            <a:endParaRPr lang="en-IN" sz="2000" dirty="0"/>
          </a:p>
        </p:txBody>
      </p:sp>
      <p:pic>
        <p:nvPicPr>
          <p:cNvPr id="7" name="Picture 6">
            <a:extLst>
              <a:ext uri="{FF2B5EF4-FFF2-40B4-BE49-F238E27FC236}">
                <a16:creationId xmlns:a16="http://schemas.microsoft.com/office/drawing/2014/main" id="{103CE3C3-ECFA-4ABD-A375-3643E6A811CE}"/>
              </a:ext>
            </a:extLst>
          </p:cNvPr>
          <p:cNvPicPr>
            <a:picLocks noChangeAspect="1"/>
          </p:cNvPicPr>
          <p:nvPr/>
        </p:nvPicPr>
        <p:blipFill>
          <a:blip r:embed="rId2"/>
          <a:stretch>
            <a:fillRect/>
          </a:stretch>
        </p:blipFill>
        <p:spPr>
          <a:xfrm>
            <a:off x="2465216" y="2022626"/>
            <a:ext cx="4148836" cy="855047"/>
          </a:xfrm>
          <a:prstGeom prst="rect">
            <a:avLst/>
          </a:prstGeom>
        </p:spPr>
      </p:pic>
      <p:sp>
        <p:nvSpPr>
          <p:cNvPr id="12" name="TextBox 11">
            <a:extLst>
              <a:ext uri="{FF2B5EF4-FFF2-40B4-BE49-F238E27FC236}">
                <a16:creationId xmlns:a16="http://schemas.microsoft.com/office/drawing/2014/main" id="{21855212-D251-4B7E-8B0F-ED1CD4406B00}"/>
              </a:ext>
            </a:extLst>
          </p:cNvPr>
          <p:cNvSpPr txBox="1"/>
          <p:nvPr/>
        </p:nvSpPr>
        <p:spPr>
          <a:xfrm>
            <a:off x="8610600" y="2787479"/>
            <a:ext cx="3299011" cy="4708981"/>
          </a:xfrm>
          <a:prstGeom prst="rect">
            <a:avLst/>
          </a:prstGeom>
          <a:noFill/>
        </p:spPr>
        <p:txBody>
          <a:bodyPr wrap="square" rtlCol="0">
            <a:spAutoFit/>
          </a:bodyPr>
          <a:lstStyle/>
          <a:p>
            <a:r>
              <a:rPr lang="en-IN" sz="2000" b="1" dirty="0">
                <a:solidFill>
                  <a:schemeClr val="accent4">
                    <a:lumMod val="75000"/>
                  </a:schemeClr>
                </a:solidFill>
              </a:rPr>
              <a:t>INSIGHTS-</a:t>
            </a:r>
            <a:r>
              <a:rPr lang="en-IN" sz="2000" dirty="0"/>
              <a:t> </a:t>
            </a:r>
          </a:p>
          <a:p>
            <a:endParaRPr lang="en-IN" sz="2000" dirty="0"/>
          </a:p>
          <a:p>
            <a:r>
              <a:rPr lang="en-IN" sz="2000" dirty="0"/>
              <a:t>Drawdown – Lower the better</a:t>
            </a:r>
          </a:p>
          <a:p>
            <a:endParaRPr lang="en-IN" sz="2000" dirty="0"/>
          </a:p>
          <a:p>
            <a:r>
              <a:rPr lang="en-IN" sz="2000" dirty="0"/>
              <a:t>Bharti Airtel has the least Drawdown</a:t>
            </a:r>
          </a:p>
          <a:p>
            <a:endParaRPr lang="en-IN" sz="2000" dirty="0"/>
          </a:p>
          <a:p>
            <a:r>
              <a:rPr lang="en-IN" sz="2000" dirty="0"/>
              <a:t>Maruti Suzuki has the most Drawdown</a:t>
            </a:r>
          </a:p>
          <a:p>
            <a:endParaRPr lang="en-IN" sz="2000" dirty="0"/>
          </a:p>
          <a:p>
            <a:endParaRPr lang="en-IN" sz="2000" dirty="0"/>
          </a:p>
          <a:p>
            <a:endParaRPr lang="en-IN" sz="2000" dirty="0"/>
          </a:p>
          <a:p>
            <a:endParaRPr lang="en-IN" sz="2000" dirty="0"/>
          </a:p>
          <a:p>
            <a:endParaRPr lang="en-IN" sz="2000" dirty="0"/>
          </a:p>
          <a:p>
            <a:endParaRPr lang="en-IN" sz="2000" dirty="0"/>
          </a:p>
        </p:txBody>
      </p:sp>
      <p:graphicFrame>
        <p:nvGraphicFramePr>
          <p:cNvPr id="15" name="Chart 14">
            <a:extLst>
              <a:ext uri="{FF2B5EF4-FFF2-40B4-BE49-F238E27FC236}">
                <a16:creationId xmlns:a16="http://schemas.microsoft.com/office/drawing/2014/main" id="{8DADDAEE-BE03-45B7-AEF8-BEFA64565EDC}"/>
              </a:ext>
            </a:extLst>
          </p:cNvPr>
          <p:cNvGraphicFramePr>
            <a:graphicFrameLocks/>
          </p:cNvGraphicFramePr>
          <p:nvPr>
            <p:extLst>
              <p:ext uri="{D42A27DB-BD31-4B8C-83A1-F6EECF244321}">
                <p14:modId xmlns:p14="http://schemas.microsoft.com/office/powerpoint/2010/main" val="173826753"/>
              </p:ext>
            </p:extLst>
          </p:nvPr>
        </p:nvGraphicFramePr>
        <p:xfrm>
          <a:off x="668604" y="2877673"/>
          <a:ext cx="5797795" cy="347867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91770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BD955-D439-4927-B176-49B2F259F967}"/>
              </a:ext>
            </a:extLst>
          </p:cNvPr>
          <p:cNvSpPr>
            <a:spLocks noGrp="1"/>
          </p:cNvSpPr>
          <p:nvPr>
            <p:ph type="title"/>
          </p:nvPr>
        </p:nvSpPr>
        <p:spPr>
          <a:xfrm>
            <a:off x="314960" y="179854"/>
            <a:ext cx="10515600" cy="1325563"/>
          </a:xfrm>
        </p:spPr>
        <p:txBody>
          <a:bodyPr>
            <a:normAutofit/>
          </a:bodyPr>
          <a:lstStyle/>
          <a:p>
            <a:r>
              <a:rPr lang="en-IN" sz="3200" b="1" dirty="0">
                <a:solidFill>
                  <a:schemeClr val="accent4">
                    <a:lumMod val="75000"/>
                  </a:schemeClr>
                </a:solidFill>
                <a:latin typeface="+mn-lt"/>
              </a:rPr>
              <a:t>MARUTI SUZUKI DRAWDOWN/ FALL </a:t>
            </a:r>
          </a:p>
        </p:txBody>
      </p:sp>
      <p:pic>
        <p:nvPicPr>
          <p:cNvPr id="32" name="Content Placeholder 31">
            <a:extLst>
              <a:ext uri="{FF2B5EF4-FFF2-40B4-BE49-F238E27FC236}">
                <a16:creationId xmlns:a16="http://schemas.microsoft.com/office/drawing/2014/main" id="{DFBC6D0B-0460-408F-A40D-A6073159C3F0}"/>
              </a:ext>
            </a:extLst>
          </p:cNvPr>
          <p:cNvPicPr>
            <a:picLocks noGrp="1" noChangeAspect="1"/>
          </p:cNvPicPr>
          <p:nvPr>
            <p:ph idx="1"/>
          </p:nvPr>
        </p:nvPicPr>
        <p:blipFill>
          <a:blip r:embed="rId2"/>
          <a:stretch>
            <a:fillRect/>
          </a:stretch>
        </p:blipFill>
        <p:spPr>
          <a:xfrm>
            <a:off x="420972" y="1219201"/>
            <a:ext cx="11323988" cy="5241634"/>
          </a:xfrm>
        </p:spPr>
      </p:pic>
      <p:sp>
        <p:nvSpPr>
          <p:cNvPr id="4" name="Slide Number Placeholder 3">
            <a:extLst>
              <a:ext uri="{FF2B5EF4-FFF2-40B4-BE49-F238E27FC236}">
                <a16:creationId xmlns:a16="http://schemas.microsoft.com/office/drawing/2014/main" id="{19FB1D49-CCF0-47E4-A2D6-C8142F0B76C7}"/>
              </a:ext>
            </a:extLst>
          </p:cNvPr>
          <p:cNvSpPr>
            <a:spLocks noGrp="1"/>
          </p:cNvSpPr>
          <p:nvPr>
            <p:ph type="sldNum" sz="quarter" idx="12"/>
          </p:nvPr>
        </p:nvSpPr>
        <p:spPr/>
        <p:txBody>
          <a:bodyPr/>
          <a:lstStyle/>
          <a:p>
            <a:fld id="{48F63A3B-78C7-47BE-AE5E-E10140E04643}" type="slidenum">
              <a:rPr lang="en-US" smtClean="0"/>
              <a:t>11</a:t>
            </a:fld>
            <a:endParaRPr lang="en-US" dirty="0"/>
          </a:p>
        </p:txBody>
      </p:sp>
    </p:spTree>
    <p:extLst>
      <p:ext uri="{BB962C8B-B14F-4D97-AF65-F5344CB8AC3E}">
        <p14:creationId xmlns:p14="http://schemas.microsoft.com/office/powerpoint/2010/main" val="3779474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63AF4-290A-4E50-A930-7BCFC9195F49}"/>
              </a:ext>
            </a:extLst>
          </p:cNvPr>
          <p:cNvSpPr>
            <a:spLocks noGrp="1"/>
          </p:cNvSpPr>
          <p:nvPr>
            <p:ph type="title"/>
          </p:nvPr>
        </p:nvSpPr>
        <p:spPr>
          <a:xfrm>
            <a:off x="306487" y="136525"/>
            <a:ext cx="10515600" cy="1325563"/>
          </a:xfrm>
        </p:spPr>
        <p:txBody>
          <a:bodyPr>
            <a:normAutofit/>
          </a:bodyPr>
          <a:lstStyle/>
          <a:p>
            <a:r>
              <a:rPr lang="en-IN" sz="3200" b="1" dirty="0">
                <a:solidFill>
                  <a:schemeClr val="accent4">
                    <a:lumMod val="75000"/>
                  </a:schemeClr>
                </a:solidFill>
                <a:latin typeface="+mn-lt"/>
              </a:rPr>
              <a:t>ULTRATECH CEMENT DRAWDOWN/ FALL</a:t>
            </a:r>
          </a:p>
        </p:txBody>
      </p:sp>
      <p:pic>
        <p:nvPicPr>
          <p:cNvPr id="5" name="Content Placeholder 4">
            <a:extLst>
              <a:ext uri="{FF2B5EF4-FFF2-40B4-BE49-F238E27FC236}">
                <a16:creationId xmlns:a16="http://schemas.microsoft.com/office/drawing/2014/main" id="{E9F5BA3F-F515-459B-BE35-C2C245500505}"/>
              </a:ext>
            </a:extLst>
          </p:cNvPr>
          <p:cNvPicPr>
            <a:picLocks noGrp="1" noChangeAspect="1"/>
          </p:cNvPicPr>
          <p:nvPr>
            <p:ph idx="1"/>
          </p:nvPr>
        </p:nvPicPr>
        <p:blipFill>
          <a:blip r:embed="rId2"/>
          <a:stretch>
            <a:fillRect/>
          </a:stretch>
        </p:blipFill>
        <p:spPr>
          <a:xfrm>
            <a:off x="467851" y="1192793"/>
            <a:ext cx="11338069" cy="5274931"/>
          </a:xfrm>
          <a:prstGeom prst="rect">
            <a:avLst/>
          </a:prstGeom>
        </p:spPr>
      </p:pic>
      <p:sp>
        <p:nvSpPr>
          <p:cNvPr id="4" name="Slide Number Placeholder 3">
            <a:extLst>
              <a:ext uri="{FF2B5EF4-FFF2-40B4-BE49-F238E27FC236}">
                <a16:creationId xmlns:a16="http://schemas.microsoft.com/office/drawing/2014/main" id="{1F3DD739-6472-42D5-988C-EA59613DF025}"/>
              </a:ext>
            </a:extLst>
          </p:cNvPr>
          <p:cNvSpPr>
            <a:spLocks noGrp="1"/>
          </p:cNvSpPr>
          <p:nvPr>
            <p:ph type="sldNum" sz="quarter" idx="12"/>
          </p:nvPr>
        </p:nvSpPr>
        <p:spPr/>
        <p:txBody>
          <a:bodyPr/>
          <a:lstStyle/>
          <a:p>
            <a:fld id="{48F63A3B-78C7-47BE-AE5E-E10140E04643}" type="slidenum">
              <a:rPr lang="en-US" smtClean="0"/>
              <a:t>12</a:t>
            </a:fld>
            <a:endParaRPr lang="en-US" dirty="0"/>
          </a:p>
        </p:txBody>
      </p:sp>
    </p:spTree>
    <p:extLst>
      <p:ext uri="{BB962C8B-B14F-4D97-AF65-F5344CB8AC3E}">
        <p14:creationId xmlns:p14="http://schemas.microsoft.com/office/powerpoint/2010/main" val="2214370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1D5BD-CBB0-4F45-8562-5F1A274DD84B}"/>
              </a:ext>
            </a:extLst>
          </p:cNvPr>
          <p:cNvSpPr>
            <a:spLocks noGrp="1"/>
          </p:cNvSpPr>
          <p:nvPr>
            <p:ph type="title"/>
          </p:nvPr>
        </p:nvSpPr>
        <p:spPr>
          <a:xfrm>
            <a:off x="312868" y="136525"/>
            <a:ext cx="10515600" cy="1325563"/>
          </a:xfrm>
        </p:spPr>
        <p:txBody>
          <a:bodyPr>
            <a:normAutofit/>
          </a:bodyPr>
          <a:lstStyle/>
          <a:p>
            <a:r>
              <a:rPr lang="en-IN" sz="3200" b="1" dirty="0">
                <a:solidFill>
                  <a:schemeClr val="accent4">
                    <a:lumMod val="75000"/>
                  </a:schemeClr>
                </a:solidFill>
                <a:latin typeface="+mn-lt"/>
              </a:rPr>
              <a:t>BHARTI AIRTEL DRAWDOWN/ FALL </a:t>
            </a:r>
          </a:p>
        </p:txBody>
      </p:sp>
      <p:sp>
        <p:nvSpPr>
          <p:cNvPr id="7" name="Content Placeholder 6">
            <a:extLst>
              <a:ext uri="{FF2B5EF4-FFF2-40B4-BE49-F238E27FC236}">
                <a16:creationId xmlns:a16="http://schemas.microsoft.com/office/drawing/2014/main" id="{9C155AD8-7812-4C20-AD4A-41D3082BD61D}"/>
              </a:ext>
            </a:extLst>
          </p:cNvPr>
          <p:cNvSpPr>
            <a:spLocks noGrp="1"/>
          </p:cNvSpPr>
          <p:nvPr>
            <p:ph idx="1"/>
          </p:nvPr>
        </p:nvSpPr>
        <p:spPr/>
        <p:txBody>
          <a:bodyPr/>
          <a:lstStyle/>
          <a:p>
            <a:endParaRPr lang="en-IN"/>
          </a:p>
        </p:txBody>
      </p:sp>
      <p:sp>
        <p:nvSpPr>
          <p:cNvPr id="4" name="Slide Number Placeholder 3">
            <a:extLst>
              <a:ext uri="{FF2B5EF4-FFF2-40B4-BE49-F238E27FC236}">
                <a16:creationId xmlns:a16="http://schemas.microsoft.com/office/drawing/2014/main" id="{FD04D2DA-CB01-4A66-B408-CA9223CCDAC1}"/>
              </a:ext>
            </a:extLst>
          </p:cNvPr>
          <p:cNvSpPr>
            <a:spLocks noGrp="1"/>
          </p:cNvSpPr>
          <p:nvPr>
            <p:ph type="sldNum" sz="quarter" idx="12"/>
          </p:nvPr>
        </p:nvSpPr>
        <p:spPr/>
        <p:txBody>
          <a:bodyPr/>
          <a:lstStyle/>
          <a:p>
            <a:fld id="{48F63A3B-78C7-47BE-AE5E-E10140E04643}" type="slidenum">
              <a:rPr lang="en-US" smtClean="0"/>
              <a:t>13</a:t>
            </a:fld>
            <a:endParaRPr lang="en-US" dirty="0"/>
          </a:p>
        </p:txBody>
      </p:sp>
      <p:pic>
        <p:nvPicPr>
          <p:cNvPr id="8" name="Picture 7">
            <a:extLst>
              <a:ext uri="{FF2B5EF4-FFF2-40B4-BE49-F238E27FC236}">
                <a16:creationId xmlns:a16="http://schemas.microsoft.com/office/drawing/2014/main" id="{A5D8DCF7-DBE5-41FB-A102-114572894E73}"/>
              </a:ext>
            </a:extLst>
          </p:cNvPr>
          <p:cNvPicPr>
            <a:picLocks noChangeAspect="1"/>
          </p:cNvPicPr>
          <p:nvPr/>
        </p:nvPicPr>
        <p:blipFill>
          <a:blip r:embed="rId2"/>
          <a:stretch>
            <a:fillRect/>
          </a:stretch>
        </p:blipFill>
        <p:spPr>
          <a:xfrm>
            <a:off x="360680" y="1193734"/>
            <a:ext cx="11470640" cy="5274058"/>
          </a:xfrm>
          <a:prstGeom prst="rect">
            <a:avLst/>
          </a:prstGeom>
        </p:spPr>
      </p:pic>
    </p:spTree>
    <p:extLst>
      <p:ext uri="{BB962C8B-B14F-4D97-AF65-F5344CB8AC3E}">
        <p14:creationId xmlns:p14="http://schemas.microsoft.com/office/powerpoint/2010/main" val="1386874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C2FA0-9DD7-48D8-94BC-19FB5E446C93}"/>
              </a:ext>
            </a:extLst>
          </p:cNvPr>
          <p:cNvSpPr>
            <a:spLocks noGrp="1"/>
          </p:cNvSpPr>
          <p:nvPr>
            <p:ph type="title"/>
          </p:nvPr>
        </p:nvSpPr>
        <p:spPr>
          <a:xfrm>
            <a:off x="294342" y="188866"/>
            <a:ext cx="8316258" cy="1325563"/>
          </a:xfrm>
        </p:spPr>
        <p:txBody>
          <a:bodyPr>
            <a:normAutofit/>
          </a:bodyPr>
          <a:lstStyle/>
          <a:p>
            <a:r>
              <a:rPr lang="en-IN" sz="3200" b="1" dirty="0">
                <a:solidFill>
                  <a:schemeClr val="accent4">
                    <a:lumMod val="75000"/>
                  </a:schemeClr>
                </a:solidFill>
                <a:latin typeface="+mn-lt"/>
              </a:rPr>
              <a:t>RECOVERY DAYS (POST COVID FALL)</a:t>
            </a:r>
          </a:p>
        </p:txBody>
      </p:sp>
      <p:sp>
        <p:nvSpPr>
          <p:cNvPr id="4" name="Slide Number Placeholder 3">
            <a:extLst>
              <a:ext uri="{FF2B5EF4-FFF2-40B4-BE49-F238E27FC236}">
                <a16:creationId xmlns:a16="http://schemas.microsoft.com/office/drawing/2014/main" id="{9EBF0DC0-EC2E-45D8-BED5-583B954AF1C8}"/>
              </a:ext>
            </a:extLst>
          </p:cNvPr>
          <p:cNvSpPr>
            <a:spLocks noGrp="1"/>
          </p:cNvSpPr>
          <p:nvPr>
            <p:ph type="sldNum" sz="quarter" idx="12"/>
          </p:nvPr>
        </p:nvSpPr>
        <p:spPr/>
        <p:txBody>
          <a:bodyPr/>
          <a:lstStyle/>
          <a:p>
            <a:fld id="{48F63A3B-78C7-47BE-AE5E-E10140E04643}" type="slidenum">
              <a:rPr lang="en-US" smtClean="0"/>
              <a:t>14</a:t>
            </a:fld>
            <a:endParaRPr lang="en-US" dirty="0"/>
          </a:p>
        </p:txBody>
      </p:sp>
      <p:sp>
        <p:nvSpPr>
          <p:cNvPr id="3" name="TextBox 2">
            <a:extLst>
              <a:ext uri="{FF2B5EF4-FFF2-40B4-BE49-F238E27FC236}">
                <a16:creationId xmlns:a16="http://schemas.microsoft.com/office/drawing/2014/main" id="{3C3CD407-CFF9-4A41-A7DA-42750AEBF57B}"/>
              </a:ext>
            </a:extLst>
          </p:cNvPr>
          <p:cNvSpPr txBox="1"/>
          <p:nvPr/>
        </p:nvSpPr>
        <p:spPr>
          <a:xfrm>
            <a:off x="294342" y="1329763"/>
            <a:ext cx="9304214" cy="400110"/>
          </a:xfrm>
          <a:prstGeom prst="rect">
            <a:avLst/>
          </a:prstGeom>
          <a:noFill/>
        </p:spPr>
        <p:txBody>
          <a:bodyPr wrap="none" rtlCol="0">
            <a:spAutoFit/>
          </a:bodyPr>
          <a:lstStyle/>
          <a:p>
            <a:r>
              <a:rPr lang="en-IN" sz="2000" dirty="0"/>
              <a:t>Recovery Days- Number of days taken by stock to close above it’s pre covid close price</a:t>
            </a:r>
          </a:p>
        </p:txBody>
      </p:sp>
      <p:sp>
        <p:nvSpPr>
          <p:cNvPr id="5" name="TextBox 4">
            <a:extLst>
              <a:ext uri="{FF2B5EF4-FFF2-40B4-BE49-F238E27FC236}">
                <a16:creationId xmlns:a16="http://schemas.microsoft.com/office/drawing/2014/main" id="{9861D365-8C42-4F2C-8DD3-3EB95F315B6C}"/>
              </a:ext>
            </a:extLst>
          </p:cNvPr>
          <p:cNvSpPr txBox="1"/>
          <p:nvPr/>
        </p:nvSpPr>
        <p:spPr>
          <a:xfrm>
            <a:off x="8355106" y="2770994"/>
            <a:ext cx="3254188" cy="5324535"/>
          </a:xfrm>
          <a:prstGeom prst="rect">
            <a:avLst/>
          </a:prstGeom>
          <a:noFill/>
        </p:spPr>
        <p:txBody>
          <a:bodyPr wrap="square" rtlCol="0">
            <a:spAutoFit/>
          </a:bodyPr>
          <a:lstStyle/>
          <a:p>
            <a:r>
              <a:rPr lang="en-IN" sz="2000" b="1" dirty="0">
                <a:solidFill>
                  <a:schemeClr val="accent4">
                    <a:lumMod val="75000"/>
                  </a:schemeClr>
                </a:solidFill>
              </a:rPr>
              <a:t>INSIGHTS-</a:t>
            </a:r>
          </a:p>
          <a:p>
            <a:endParaRPr lang="en-IN" sz="2000" dirty="0"/>
          </a:p>
          <a:p>
            <a:r>
              <a:rPr lang="en-IN" sz="2000" dirty="0"/>
              <a:t>Recovery Days – Lesser the better</a:t>
            </a:r>
          </a:p>
          <a:p>
            <a:endParaRPr lang="en-IN" sz="2000" dirty="0"/>
          </a:p>
          <a:p>
            <a:r>
              <a:rPr lang="en-IN" sz="2000" dirty="0"/>
              <a:t>Bharti Airtel – Fastest Recovery</a:t>
            </a:r>
          </a:p>
          <a:p>
            <a:endParaRPr lang="en-IN" sz="2000" dirty="0"/>
          </a:p>
          <a:p>
            <a:r>
              <a:rPr lang="en-IN" sz="2000" dirty="0"/>
              <a:t>UltraTech Cement – Slowest Recovery</a:t>
            </a:r>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p:txBody>
      </p:sp>
      <p:graphicFrame>
        <p:nvGraphicFramePr>
          <p:cNvPr id="10" name="Chart 9">
            <a:extLst>
              <a:ext uri="{FF2B5EF4-FFF2-40B4-BE49-F238E27FC236}">
                <a16:creationId xmlns:a16="http://schemas.microsoft.com/office/drawing/2014/main" id="{F14D7A11-1E30-473A-A32D-C9558034A664}"/>
              </a:ext>
            </a:extLst>
          </p:cNvPr>
          <p:cNvGraphicFramePr>
            <a:graphicFrameLocks/>
          </p:cNvGraphicFramePr>
          <p:nvPr>
            <p:extLst>
              <p:ext uri="{D42A27DB-BD31-4B8C-83A1-F6EECF244321}">
                <p14:modId xmlns:p14="http://schemas.microsoft.com/office/powerpoint/2010/main" val="3221077418"/>
              </p:ext>
            </p:extLst>
          </p:nvPr>
        </p:nvGraphicFramePr>
        <p:xfrm>
          <a:off x="406102" y="2367280"/>
          <a:ext cx="6756698" cy="377462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89634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B982A-7381-4AE7-AECE-FAFA24D1F707}"/>
              </a:ext>
            </a:extLst>
          </p:cNvPr>
          <p:cNvSpPr>
            <a:spLocks noGrp="1"/>
          </p:cNvSpPr>
          <p:nvPr>
            <p:ph type="title"/>
          </p:nvPr>
        </p:nvSpPr>
        <p:spPr>
          <a:xfrm>
            <a:off x="277698" y="136525"/>
            <a:ext cx="10515600" cy="1325563"/>
          </a:xfrm>
        </p:spPr>
        <p:txBody>
          <a:bodyPr>
            <a:normAutofit/>
          </a:bodyPr>
          <a:lstStyle/>
          <a:p>
            <a:r>
              <a:rPr lang="en-IN" sz="3200" b="1" dirty="0">
                <a:solidFill>
                  <a:schemeClr val="accent4">
                    <a:lumMod val="75000"/>
                  </a:schemeClr>
                </a:solidFill>
                <a:latin typeface="+mn-lt"/>
              </a:rPr>
              <a:t>MARUTI SUZUKI RECOVERY DAYS</a:t>
            </a:r>
          </a:p>
        </p:txBody>
      </p:sp>
      <p:pic>
        <p:nvPicPr>
          <p:cNvPr id="5" name="Content Placeholder 4">
            <a:extLst>
              <a:ext uri="{FF2B5EF4-FFF2-40B4-BE49-F238E27FC236}">
                <a16:creationId xmlns:a16="http://schemas.microsoft.com/office/drawing/2014/main" id="{CE84098C-FC1A-48D8-B7B6-28C3729E4EE8}"/>
              </a:ext>
            </a:extLst>
          </p:cNvPr>
          <p:cNvPicPr>
            <a:picLocks noGrp="1" noChangeAspect="1"/>
          </p:cNvPicPr>
          <p:nvPr>
            <p:ph idx="1"/>
          </p:nvPr>
        </p:nvPicPr>
        <p:blipFill>
          <a:blip r:embed="rId2"/>
          <a:stretch>
            <a:fillRect/>
          </a:stretch>
        </p:blipFill>
        <p:spPr>
          <a:xfrm>
            <a:off x="385355" y="1328949"/>
            <a:ext cx="11655703" cy="5160540"/>
          </a:xfrm>
          <a:prstGeom prst="rect">
            <a:avLst/>
          </a:prstGeom>
        </p:spPr>
      </p:pic>
      <p:sp>
        <p:nvSpPr>
          <p:cNvPr id="4" name="Slide Number Placeholder 3">
            <a:extLst>
              <a:ext uri="{FF2B5EF4-FFF2-40B4-BE49-F238E27FC236}">
                <a16:creationId xmlns:a16="http://schemas.microsoft.com/office/drawing/2014/main" id="{C310386D-626A-4D0E-B788-76B0D9FBEB13}"/>
              </a:ext>
            </a:extLst>
          </p:cNvPr>
          <p:cNvSpPr>
            <a:spLocks noGrp="1"/>
          </p:cNvSpPr>
          <p:nvPr>
            <p:ph type="sldNum" sz="quarter" idx="12"/>
          </p:nvPr>
        </p:nvSpPr>
        <p:spPr/>
        <p:txBody>
          <a:bodyPr/>
          <a:lstStyle/>
          <a:p>
            <a:fld id="{48F63A3B-78C7-47BE-AE5E-E10140E04643}" type="slidenum">
              <a:rPr lang="en-US" smtClean="0"/>
              <a:t>15</a:t>
            </a:fld>
            <a:endParaRPr lang="en-US" dirty="0"/>
          </a:p>
        </p:txBody>
      </p:sp>
    </p:spTree>
    <p:extLst>
      <p:ext uri="{BB962C8B-B14F-4D97-AF65-F5344CB8AC3E}">
        <p14:creationId xmlns:p14="http://schemas.microsoft.com/office/powerpoint/2010/main" val="12336196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D06C8-EF14-45C8-AAE6-575C7B1E55FB}"/>
              </a:ext>
            </a:extLst>
          </p:cNvPr>
          <p:cNvSpPr>
            <a:spLocks noGrp="1"/>
          </p:cNvSpPr>
          <p:nvPr>
            <p:ph type="title"/>
          </p:nvPr>
        </p:nvSpPr>
        <p:spPr>
          <a:xfrm>
            <a:off x="238760" y="136525"/>
            <a:ext cx="10515600" cy="1325563"/>
          </a:xfrm>
        </p:spPr>
        <p:txBody>
          <a:bodyPr>
            <a:normAutofit/>
          </a:bodyPr>
          <a:lstStyle/>
          <a:p>
            <a:r>
              <a:rPr lang="en-IN" sz="3200" b="1" dirty="0">
                <a:solidFill>
                  <a:schemeClr val="accent4">
                    <a:lumMod val="75000"/>
                  </a:schemeClr>
                </a:solidFill>
                <a:latin typeface="+mn-lt"/>
              </a:rPr>
              <a:t>ULTRATECH CEMENT RECOVERY DAYS</a:t>
            </a:r>
          </a:p>
        </p:txBody>
      </p:sp>
      <p:pic>
        <p:nvPicPr>
          <p:cNvPr id="6" name="Content Placeholder 5">
            <a:extLst>
              <a:ext uri="{FF2B5EF4-FFF2-40B4-BE49-F238E27FC236}">
                <a16:creationId xmlns:a16="http://schemas.microsoft.com/office/drawing/2014/main" id="{401577C1-6EC2-40DF-9B89-CF75F0179C91}"/>
              </a:ext>
            </a:extLst>
          </p:cNvPr>
          <p:cNvPicPr>
            <a:picLocks noGrp="1" noChangeAspect="1"/>
          </p:cNvPicPr>
          <p:nvPr>
            <p:ph idx="1"/>
          </p:nvPr>
        </p:nvPicPr>
        <p:blipFill>
          <a:blip r:embed="rId2"/>
          <a:stretch>
            <a:fillRect/>
          </a:stretch>
        </p:blipFill>
        <p:spPr>
          <a:xfrm>
            <a:off x="447211" y="1248486"/>
            <a:ext cx="11460309" cy="5243076"/>
          </a:xfrm>
        </p:spPr>
      </p:pic>
      <p:sp>
        <p:nvSpPr>
          <p:cNvPr id="4" name="Slide Number Placeholder 3">
            <a:extLst>
              <a:ext uri="{FF2B5EF4-FFF2-40B4-BE49-F238E27FC236}">
                <a16:creationId xmlns:a16="http://schemas.microsoft.com/office/drawing/2014/main" id="{D78313F0-7C5C-45F5-AFFD-97810E99D300}"/>
              </a:ext>
            </a:extLst>
          </p:cNvPr>
          <p:cNvSpPr>
            <a:spLocks noGrp="1"/>
          </p:cNvSpPr>
          <p:nvPr>
            <p:ph type="sldNum" sz="quarter" idx="12"/>
          </p:nvPr>
        </p:nvSpPr>
        <p:spPr/>
        <p:txBody>
          <a:bodyPr/>
          <a:lstStyle/>
          <a:p>
            <a:fld id="{48F63A3B-78C7-47BE-AE5E-E10140E04643}" type="slidenum">
              <a:rPr lang="en-US" smtClean="0"/>
              <a:t>16</a:t>
            </a:fld>
            <a:endParaRPr lang="en-US" dirty="0"/>
          </a:p>
        </p:txBody>
      </p:sp>
    </p:spTree>
    <p:extLst>
      <p:ext uri="{BB962C8B-B14F-4D97-AF65-F5344CB8AC3E}">
        <p14:creationId xmlns:p14="http://schemas.microsoft.com/office/powerpoint/2010/main" val="311312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92A00-6C29-42D3-8CD6-AAD76270FF61}"/>
              </a:ext>
            </a:extLst>
          </p:cNvPr>
          <p:cNvSpPr>
            <a:spLocks noGrp="1"/>
          </p:cNvSpPr>
          <p:nvPr>
            <p:ph type="title"/>
          </p:nvPr>
        </p:nvSpPr>
        <p:spPr>
          <a:xfrm>
            <a:off x="298525" y="169836"/>
            <a:ext cx="10515600" cy="1325563"/>
          </a:xfrm>
        </p:spPr>
        <p:txBody>
          <a:bodyPr>
            <a:normAutofit/>
          </a:bodyPr>
          <a:lstStyle/>
          <a:p>
            <a:r>
              <a:rPr lang="en-IN" sz="3200" b="1" dirty="0">
                <a:solidFill>
                  <a:schemeClr val="accent4">
                    <a:lumMod val="75000"/>
                  </a:schemeClr>
                </a:solidFill>
                <a:latin typeface="+mn-lt"/>
              </a:rPr>
              <a:t>BHARTI AIRTEL RECOVERY DAYS</a:t>
            </a:r>
          </a:p>
        </p:txBody>
      </p:sp>
      <p:pic>
        <p:nvPicPr>
          <p:cNvPr id="6" name="Content Placeholder 5">
            <a:extLst>
              <a:ext uri="{FF2B5EF4-FFF2-40B4-BE49-F238E27FC236}">
                <a16:creationId xmlns:a16="http://schemas.microsoft.com/office/drawing/2014/main" id="{18A0E7B9-8545-459F-9161-EA01E84C5AAD}"/>
              </a:ext>
            </a:extLst>
          </p:cNvPr>
          <p:cNvPicPr>
            <a:picLocks noGrp="1" noChangeAspect="1"/>
          </p:cNvPicPr>
          <p:nvPr>
            <p:ph idx="1"/>
          </p:nvPr>
        </p:nvPicPr>
        <p:blipFill>
          <a:blip r:embed="rId2"/>
          <a:stretch>
            <a:fillRect/>
          </a:stretch>
        </p:blipFill>
        <p:spPr>
          <a:xfrm>
            <a:off x="378800" y="1254899"/>
            <a:ext cx="11514675" cy="5206958"/>
          </a:xfrm>
        </p:spPr>
      </p:pic>
      <p:sp>
        <p:nvSpPr>
          <p:cNvPr id="4" name="Slide Number Placeholder 3">
            <a:extLst>
              <a:ext uri="{FF2B5EF4-FFF2-40B4-BE49-F238E27FC236}">
                <a16:creationId xmlns:a16="http://schemas.microsoft.com/office/drawing/2014/main" id="{1F477BB4-BED2-466D-A7FA-79C8B43E3DF8}"/>
              </a:ext>
            </a:extLst>
          </p:cNvPr>
          <p:cNvSpPr>
            <a:spLocks noGrp="1"/>
          </p:cNvSpPr>
          <p:nvPr>
            <p:ph type="sldNum" sz="quarter" idx="12"/>
          </p:nvPr>
        </p:nvSpPr>
        <p:spPr/>
        <p:txBody>
          <a:bodyPr/>
          <a:lstStyle/>
          <a:p>
            <a:fld id="{48F63A3B-78C7-47BE-AE5E-E10140E04643}" type="slidenum">
              <a:rPr lang="en-US" smtClean="0"/>
              <a:t>17</a:t>
            </a:fld>
            <a:endParaRPr lang="en-US" dirty="0"/>
          </a:p>
        </p:txBody>
      </p:sp>
    </p:spTree>
    <p:extLst>
      <p:ext uri="{BB962C8B-B14F-4D97-AF65-F5344CB8AC3E}">
        <p14:creationId xmlns:p14="http://schemas.microsoft.com/office/powerpoint/2010/main" val="37529564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6229B-C534-44C2-BE4D-5892FE178A06}"/>
              </a:ext>
            </a:extLst>
          </p:cNvPr>
          <p:cNvSpPr>
            <a:spLocks noGrp="1"/>
          </p:cNvSpPr>
          <p:nvPr>
            <p:ph type="title"/>
          </p:nvPr>
        </p:nvSpPr>
        <p:spPr>
          <a:xfrm>
            <a:off x="324223" y="-75778"/>
            <a:ext cx="10927977" cy="1325563"/>
          </a:xfrm>
        </p:spPr>
        <p:txBody>
          <a:bodyPr>
            <a:normAutofit/>
          </a:bodyPr>
          <a:lstStyle/>
          <a:p>
            <a:r>
              <a:rPr lang="en-US" sz="3200" b="1" dirty="0">
                <a:solidFill>
                  <a:schemeClr val="accent4">
                    <a:lumMod val="75000"/>
                  </a:schemeClr>
                </a:solidFill>
                <a:latin typeface="+mn-lt"/>
              </a:rPr>
              <a:t>NUMBER OF DAYS WHEN STOCK PRICE CLOSED ABOVE ITS PREVIOUS DAY CLOSED PRICE (STRENGTH)</a:t>
            </a:r>
            <a:endParaRPr lang="en-IN" sz="3200" b="1" dirty="0">
              <a:solidFill>
                <a:schemeClr val="accent4">
                  <a:lumMod val="75000"/>
                </a:schemeClr>
              </a:solidFill>
              <a:latin typeface="+mn-lt"/>
            </a:endParaRPr>
          </a:p>
        </p:txBody>
      </p:sp>
      <p:sp>
        <p:nvSpPr>
          <p:cNvPr id="4" name="Slide Number Placeholder 3">
            <a:extLst>
              <a:ext uri="{FF2B5EF4-FFF2-40B4-BE49-F238E27FC236}">
                <a16:creationId xmlns:a16="http://schemas.microsoft.com/office/drawing/2014/main" id="{1F07CFC9-83D3-4B7A-97A8-2D9B4279D039}"/>
              </a:ext>
            </a:extLst>
          </p:cNvPr>
          <p:cNvSpPr>
            <a:spLocks noGrp="1"/>
          </p:cNvSpPr>
          <p:nvPr>
            <p:ph type="sldNum" sz="quarter" idx="12"/>
          </p:nvPr>
        </p:nvSpPr>
        <p:spPr/>
        <p:txBody>
          <a:bodyPr/>
          <a:lstStyle/>
          <a:p>
            <a:fld id="{48F63A3B-78C7-47BE-AE5E-E10140E04643}" type="slidenum">
              <a:rPr lang="en-US" smtClean="0"/>
              <a:t>18</a:t>
            </a:fld>
            <a:endParaRPr lang="en-US" dirty="0"/>
          </a:p>
        </p:txBody>
      </p:sp>
      <p:sp>
        <p:nvSpPr>
          <p:cNvPr id="3" name="TextBox 2">
            <a:extLst>
              <a:ext uri="{FF2B5EF4-FFF2-40B4-BE49-F238E27FC236}">
                <a16:creationId xmlns:a16="http://schemas.microsoft.com/office/drawing/2014/main" id="{721F8526-6A79-4431-8EBC-943CFA9A9852}"/>
              </a:ext>
            </a:extLst>
          </p:cNvPr>
          <p:cNvSpPr txBox="1"/>
          <p:nvPr/>
        </p:nvSpPr>
        <p:spPr>
          <a:xfrm>
            <a:off x="7868920" y="2321860"/>
            <a:ext cx="4323080" cy="4708981"/>
          </a:xfrm>
          <a:prstGeom prst="rect">
            <a:avLst/>
          </a:prstGeom>
          <a:noFill/>
        </p:spPr>
        <p:txBody>
          <a:bodyPr wrap="square" rtlCol="0">
            <a:spAutoFit/>
          </a:bodyPr>
          <a:lstStyle/>
          <a:p>
            <a:r>
              <a:rPr lang="en-IN" sz="2000" b="1" dirty="0">
                <a:solidFill>
                  <a:schemeClr val="accent4">
                    <a:lumMod val="75000"/>
                  </a:schemeClr>
                </a:solidFill>
              </a:rPr>
              <a:t>INSIGHTS-</a:t>
            </a:r>
          </a:p>
          <a:p>
            <a:endParaRPr lang="en-IN" sz="2000" dirty="0"/>
          </a:p>
          <a:p>
            <a:r>
              <a:rPr lang="en-IN" sz="2000" dirty="0"/>
              <a:t>Strength – Higher the better</a:t>
            </a:r>
          </a:p>
          <a:p>
            <a:endParaRPr lang="en-IN" sz="2000" dirty="0"/>
          </a:p>
          <a:p>
            <a:r>
              <a:rPr lang="en-IN" sz="2000" dirty="0"/>
              <a:t>Bharti Airtel – minimum</a:t>
            </a:r>
          </a:p>
          <a:p>
            <a:endParaRPr lang="en-IN" sz="2000" dirty="0"/>
          </a:p>
          <a:p>
            <a:r>
              <a:rPr lang="en-IN" sz="2000" dirty="0"/>
              <a:t>UltraTech Cement – maximum</a:t>
            </a:r>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p:txBody>
      </p:sp>
      <p:graphicFrame>
        <p:nvGraphicFramePr>
          <p:cNvPr id="6" name="Chart 5">
            <a:extLst>
              <a:ext uri="{FF2B5EF4-FFF2-40B4-BE49-F238E27FC236}">
                <a16:creationId xmlns:a16="http://schemas.microsoft.com/office/drawing/2014/main" id="{F9BCFB7E-A6BD-4210-842D-DFC599A01BFB}"/>
              </a:ext>
            </a:extLst>
          </p:cNvPr>
          <p:cNvGraphicFramePr>
            <a:graphicFrameLocks/>
          </p:cNvGraphicFramePr>
          <p:nvPr>
            <p:extLst>
              <p:ext uri="{D42A27DB-BD31-4B8C-83A1-F6EECF244321}">
                <p14:modId xmlns:p14="http://schemas.microsoft.com/office/powerpoint/2010/main" val="3667915795"/>
              </p:ext>
            </p:extLst>
          </p:nvPr>
        </p:nvGraphicFramePr>
        <p:xfrm>
          <a:off x="479014" y="1767112"/>
          <a:ext cx="6477000" cy="3886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914577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D3C0-4546-4D0A-95B2-A3A1558F13BC}"/>
              </a:ext>
            </a:extLst>
          </p:cNvPr>
          <p:cNvSpPr>
            <a:spLocks noGrp="1"/>
          </p:cNvSpPr>
          <p:nvPr>
            <p:ph type="title"/>
          </p:nvPr>
        </p:nvSpPr>
        <p:spPr>
          <a:xfrm>
            <a:off x="294939" y="136525"/>
            <a:ext cx="10515600" cy="1325563"/>
          </a:xfrm>
        </p:spPr>
        <p:txBody>
          <a:bodyPr>
            <a:normAutofit/>
          </a:bodyPr>
          <a:lstStyle/>
          <a:p>
            <a:r>
              <a:rPr lang="en-IN" sz="3200" b="1" dirty="0">
                <a:solidFill>
                  <a:schemeClr val="accent4">
                    <a:lumMod val="75000"/>
                  </a:schemeClr>
                </a:solidFill>
                <a:latin typeface="+mn-lt"/>
              </a:rPr>
              <a:t>CAGR (</a:t>
            </a:r>
            <a:r>
              <a:rPr lang="en-US" sz="3200" b="1" dirty="0">
                <a:solidFill>
                  <a:schemeClr val="accent4">
                    <a:lumMod val="75000"/>
                  </a:schemeClr>
                </a:solidFill>
                <a:latin typeface="+mn-lt"/>
              </a:rPr>
              <a:t>COMPOUND ANNUAL GROWTH RATE)</a:t>
            </a:r>
            <a:endParaRPr lang="en-IN" sz="3200" b="1" dirty="0">
              <a:solidFill>
                <a:schemeClr val="accent4">
                  <a:lumMod val="75000"/>
                </a:schemeClr>
              </a:solidFill>
              <a:latin typeface="+mn-lt"/>
            </a:endParaRPr>
          </a:p>
        </p:txBody>
      </p:sp>
      <p:sp>
        <p:nvSpPr>
          <p:cNvPr id="4" name="Slide Number Placeholder 3">
            <a:extLst>
              <a:ext uri="{FF2B5EF4-FFF2-40B4-BE49-F238E27FC236}">
                <a16:creationId xmlns:a16="http://schemas.microsoft.com/office/drawing/2014/main" id="{0315C0B0-4813-4586-A862-8F5476DFABA9}"/>
              </a:ext>
            </a:extLst>
          </p:cNvPr>
          <p:cNvSpPr>
            <a:spLocks noGrp="1"/>
          </p:cNvSpPr>
          <p:nvPr>
            <p:ph type="sldNum" sz="quarter" idx="12"/>
          </p:nvPr>
        </p:nvSpPr>
        <p:spPr/>
        <p:txBody>
          <a:bodyPr/>
          <a:lstStyle/>
          <a:p>
            <a:fld id="{48F63A3B-78C7-47BE-AE5E-E10140E04643}" type="slidenum">
              <a:rPr lang="en-US" smtClean="0"/>
              <a:t>19</a:t>
            </a:fld>
            <a:endParaRPr lang="en-US" dirty="0"/>
          </a:p>
        </p:txBody>
      </p:sp>
      <p:pic>
        <p:nvPicPr>
          <p:cNvPr id="6" name="Picture 5">
            <a:extLst>
              <a:ext uri="{FF2B5EF4-FFF2-40B4-BE49-F238E27FC236}">
                <a16:creationId xmlns:a16="http://schemas.microsoft.com/office/drawing/2014/main" id="{385EE616-14C7-475C-A0D8-A46D3A41806D}"/>
              </a:ext>
            </a:extLst>
          </p:cNvPr>
          <p:cNvPicPr>
            <a:picLocks noChangeAspect="1"/>
          </p:cNvPicPr>
          <p:nvPr/>
        </p:nvPicPr>
        <p:blipFill>
          <a:blip r:embed="rId2"/>
          <a:stretch>
            <a:fillRect/>
          </a:stretch>
        </p:blipFill>
        <p:spPr>
          <a:xfrm>
            <a:off x="2136637" y="2268314"/>
            <a:ext cx="1951269" cy="1405699"/>
          </a:xfrm>
          <a:prstGeom prst="rect">
            <a:avLst/>
          </a:prstGeom>
        </p:spPr>
      </p:pic>
      <p:sp>
        <p:nvSpPr>
          <p:cNvPr id="7" name="TextBox 6">
            <a:extLst>
              <a:ext uri="{FF2B5EF4-FFF2-40B4-BE49-F238E27FC236}">
                <a16:creationId xmlns:a16="http://schemas.microsoft.com/office/drawing/2014/main" id="{997A1A0F-9F08-4979-A6D6-786D480AD322}"/>
              </a:ext>
            </a:extLst>
          </p:cNvPr>
          <p:cNvSpPr txBox="1"/>
          <p:nvPr/>
        </p:nvSpPr>
        <p:spPr>
          <a:xfrm>
            <a:off x="446315" y="1339948"/>
            <a:ext cx="11673967" cy="1631216"/>
          </a:xfrm>
          <a:prstGeom prst="rect">
            <a:avLst/>
          </a:prstGeom>
          <a:noFill/>
        </p:spPr>
        <p:txBody>
          <a:bodyPr wrap="square" rtlCol="0">
            <a:spAutoFit/>
          </a:bodyPr>
          <a:lstStyle/>
          <a:p>
            <a:r>
              <a:rPr lang="en-IN" sz="2000" dirty="0"/>
              <a:t>CAGR - </a:t>
            </a:r>
            <a:r>
              <a:rPr lang="en-US" sz="2000" dirty="0"/>
              <a:t>The compound annual growth rate (CAGR) is the rate of return (</a:t>
            </a:r>
            <a:r>
              <a:rPr lang="en-US" sz="2000" dirty="0" err="1"/>
              <a:t>RoR</a:t>
            </a:r>
            <a:r>
              <a:rPr lang="en-US" sz="2000" dirty="0"/>
              <a:t>) that would be required for an investment to grow from its beginning balance to its ending balance, assuming the profits were reinvested at the end of each period of the investment’s life span.</a:t>
            </a:r>
          </a:p>
          <a:p>
            <a:endParaRPr lang="en-US" sz="2000" dirty="0"/>
          </a:p>
          <a:p>
            <a:r>
              <a:rPr lang="en-US" sz="2000" dirty="0"/>
              <a:t>Formula - </a:t>
            </a:r>
            <a:endParaRPr lang="en-IN" sz="2000" dirty="0"/>
          </a:p>
        </p:txBody>
      </p:sp>
      <p:sp>
        <p:nvSpPr>
          <p:cNvPr id="3" name="TextBox 2">
            <a:extLst>
              <a:ext uri="{FF2B5EF4-FFF2-40B4-BE49-F238E27FC236}">
                <a16:creationId xmlns:a16="http://schemas.microsoft.com/office/drawing/2014/main" id="{45426336-2FF8-47B8-B4E9-2398D817A625}"/>
              </a:ext>
            </a:extLst>
          </p:cNvPr>
          <p:cNvSpPr txBox="1"/>
          <p:nvPr/>
        </p:nvSpPr>
        <p:spPr>
          <a:xfrm>
            <a:off x="8180294" y="3278940"/>
            <a:ext cx="3939988" cy="5016758"/>
          </a:xfrm>
          <a:prstGeom prst="rect">
            <a:avLst/>
          </a:prstGeom>
          <a:noFill/>
        </p:spPr>
        <p:txBody>
          <a:bodyPr wrap="square" rtlCol="0">
            <a:spAutoFit/>
          </a:bodyPr>
          <a:lstStyle/>
          <a:p>
            <a:r>
              <a:rPr lang="en-IN" sz="2000" b="1" dirty="0">
                <a:solidFill>
                  <a:schemeClr val="accent4">
                    <a:lumMod val="75000"/>
                  </a:schemeClr>
                </a:solidFill>
              </a:rPr>
              <a:t>INSIGHTS-</a:t>
            </a:r>
          </a:p>
          <a:p>
            <a:endParaRPr lang="en-IN" sz="2000" dirty="0"/>
          </a:p>
          <a:p>
            <a:r>
              <a:rPr lang="en-IN" sz="2000" dirty="0"/>
              <a:t>CAGR – Higher the better</a:t>
            </a:r>
          </a:p>
          <a:p>
            <a:endParaRPr lang="en-IN" sz="2000" dirty="0"/>
          </a:p>
          <a:p>
            <a:r>
              <a:rPr lang="en-IN" sz="2000" dirty="0"/>
              <a:t>Bharti Airtel – Lowest</a:t>
            </a:r>
          </a:p>
          <a:p>
            <a:endParaRPr lang="en-IN" sz="2000" dirty="0"/>
          </a:p>
          <a:p>
            <a:r>
              <a:rPr lang="en-IN" sz="2000" dirty="0"/>
              <a:t>UltraTech Cement – Highest</a:t>
            </a:r>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p:txBody>
      </p:sp>
      <p:graphicFrame>
        <p:nvGraphicFramePr>
          <p:cNvPr id="8" name="Chart 7">
            <a:extLst>
              <a:ext uri="{FF2B5EF4-FFF2-40B4-BE49-F238E27FC236}">
                <a16:creationId xmlns:a16="http://schemas.microsoft.com/office/drawing/2014/main" id="{E0DFB994-63C1-4634-9635-7669E98DE852}"/>
              </a:ext>
            </a:extLst>
          </p:cNvPr>
          <p:cNvGraphicFramePr>
            <a:graphicFrameLocks/>
          </p:cNvGraphicFramePr>
          <p:nvPr>
            <p:extLst>
              <p:ext uri="{D42A27DB-BD31-4B8C-83A1-F6EECF244321}">
                <p14:modId xmlns:p14="http://schemas.microsoft.com/office/powerpoint/2010/main" val="533417231"/>
              </p:ext>
            </p:extLst>
          </p:nvPr>
        </p:nvGraphicFramePr>
        <p:xfrm>
          <a:off x="446314" y="3585881"/>
          <a:ext cx="5945521" cy="289184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46387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44770-C26D-47B3-BA84-310B57F9E059}"/>
              </a:ext>
            </a:extLst>
          </p:cNvPr>
          <p:cNvSpPr>
            <a:spLocks noGrp="1"/>
          </p:cNvSpPr>
          <p:nvPr>
            <p:ph type="title"/>
          </p:nvPr>
        </p:nvSpPr>
        <p:spPr>
          <a:xfrm>
            <a:off x="411480" y="254001"/>
            <a:ext cx="10104120" cy="1097280"/>
          </a:xfrm>
        </p:spPr>
        <p:txBody>
          <a:bodyPr anchor="ctr">
            <a:normAutofit/>
          </a:bodyPr>
          <a:lstStyle/>
          <a:p>
            <a:r>
              <a:rPr lang="en-IN" sz="3200" b="1" dirty="0">
                <a:solidFill>
                  <a:schemeClr val="accent4">
                    <a:lumMod val="75000"/>
                  </a:schemeClr>
                </a:solidFill>
                <a:latin typeface="+mn-lt"/>
              </a:rPr>
              <a:t>CONTENTS</a:t>
            </a:r>
          </a:p>
        </p:txBody>
      </p:sp>
      <p:sp>
        <p:nvSpPr>
          <p:cNvPr id="3" name="Content Placeholder 2">
            <a:extLst>
              <a:ext uri="{FF2B5EF4-FFF2-40B4-BE49-F238E27FC236}">
                <a16:creationId xmlns:a16="http://schemas.microsoft.com/office/drawing/2014/main" id="{F2D840A8-927C-4EFA-8BE0-099965F1BC7E}"/>
              </a:ext>
            </a:extLst>
          </p:cNvPr>
          <p:cNvSpPr>
            <a:spLocks noGrp="1"/>
          </p:cNvSpPr>
          <p:nvPr>
            <p:ph idx="1"/>
          </p:nvPr>
        </p:nvSpPr>
        <p:spPr>
          <a:xfrm>
            <a:off x="411480" y="1251506"/>
            <a:ext cx="10515600" cy="4354988"/>
          </a:xfrm>
        </p:spPr>
        <p:txBody>
          <a:bodyPr>
            <a:normAutofit/>
          </a:bodyPr>
          <a:lstStyle/>
          <a:p>
            <a:pPr>
              <a:lnSpc>
                <a:spcPct val="200000"/>
              </a:lnSpc>
            </a:pPr>
            <a:r>
              <a:rPr lang="en-IN" sz="2200" dirty="0"/>
              <a:t>INTRODUCTION AND CASE STUDY</a:t>
            </a:r>
          </a:p>
          <a:p>
            <a:pPr>
              <a:lnSpc>
                <a:spcPct val="200000"/>
              </a:lnSpc>
            </a:pPr>
            <a:r>
              <a:rPr lang="en-IN" sz="2200" dirty="0"/>
              <a:t>OBJECTIVE</a:t>
            </a:r>
          </a:p>
          <a:p>
            <a:pPr>
              <a:lnSpc>
                <a:spcPct val="200000"/>
              </a:lnSpc>
            </a:pPr>
            <a:r>
              <a:rPr lang="en-IN" sz="2200" dirty="0"/>
              <a:t>DATA ANALYSIS</a:t>
            </a:r>
          </a:p>
          <a:p>
            <a:pPr>
              <a:lnSpc>
                <a:spcPct val="200000"/>
              </a:lnSpc>
            </a:pPr>
            <a:r>
              <a:rPr lang="en-IN" sz="2200" dirty="0"/>
              <a:t>INSIGHTS</a:t>
            </a:r>
          </a:p>
        </p:txBody>
      </p:sp>
      <p:sp>
        <p:nvSpPr>
          <p:cNvPr id="4" name="Slide Number Placeholder 3">
            <a:extLst>
              <a:ext uri="{FF2B5EF4-FFF2-40B4-BE49-F238E27FC236}">
                <a16:creationId xmlns:a16="http://schemas.microsoft.com/office/drawing/2014/main" id="{7FEB01A0-D736-486F-BB91-CAF51074D041}"/>
              </a:ext>
            </a:extLst>
          </p:cNvPr>
          <p:cNvSpPr>
            <a:spLocks noGrp="1"/>
          </p:cNvSpPr>
          <p:nvPr>
            <p:ph type="sldNum" sz="quarter" idx="12"/>
          </p:nvPr>
        </p:nvSpPr>
        <p:spPr/>
        <p:txBody>
          <a:bodyPr/>
          <a:lstStyle/>
          <a:p>
            <a:fld id="{48F63A3B-78C7-47BE-AE5E-E10140E04643}" type="slidenum">
              <a:rPr lang="en-US" smtClean="0"/>
              <a:t>2</a:t>
            </a:fld>
            <a:endParaRPr lang="en-US" dirty="0"/>
          </a:p>
        </p:txBody>
      </p:sp>
      <p:pic>
        <p:nvPicPr>
          <p:cNvPr id="6" name="Picture 5">
            <a:extLst>
              <a:ext uri="{FF2B5EF4-FFF2-40B4-BE49-F238E27FC236}">
                <a16:creationId xmlns:a16="http://schemas.microsoft.com/office/drawing/2014/main" id="{04ACF95A-81E6-4726-85FC-8928EB24158F}"/>
              </a:ext>
            </a:extLst>
          </p:cNvPr>
          <p:cNvPicPr>
            <a:picLocks noChangeAspect="1"/>
          </p:cNvPicPr>
          <p:nvPr/>
        </p:nvPicPr>
        <p:blipFill>
          <a:blip r:embed="rId2"/>
          <a:stretch>
            <a:fillRect/>
          </a:stretch>
        </p:blipFill>
        <p:spPr>
          <a:xfrm>
            <a:off x="7175499" y="1557972"/>
            <a:ext cx="3955231" cy="3237548"/>
          </a:xfrm>
          <a:prstGeom prst="rect">
            <a:avLst/>
          </a:prstGeom>
        </p:spPr>
      </p:pic>
    </p:spTree>
    <p:extLst>
      <p:ext uri="{BB962C8B-B14F-4D97-AF65-F5344CB8AC3E}">
        <p14:creationId xmlns:p14="http://schemas.microsoft.com/office/powerpoint/2010/main" val="17647308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C3463-F51F-4223-86D6-F2BAD71B0284}"/>
              </a:ext>
            </a:extLst>
          </p:cNvPr>
          <p:cNvSpPr>
            <a:spLocks noGrp="1"/>
          </p:cNvSpPr>
          <p:nvPr>
            <p:ph type="title"/>
          </p:nvPr>
        </p:nvSpPr>
        <p:spPr>
          <a:xfrm>
            <a:off x="309880" y="136525"/>
            <a:ext cx="10515600" cy="1325563"/>
          </a:xfrm>
        </p:spPr>
        <p:txBody>
          <a:bodyPr>
            <a:normAutofit/>
          </a:bodyPr>
          <a:lstStyle/>
          <a:p>
            <a:r>
              <a:rPr lang="en-IN" sz="3200" b="1" dirty="0">
                <a:solidFill>
                  <a:schemeClr val="accent4">
                    <a:lumMod val="75000"/>
                  </a:schemeClr>
                </a:solidFill>
                <a:latin typeface="+mn-lt"/>
              </a:rPr>
              <a:t>SIMPLE EXPLANANTION OF CAGR</a:t>
            </a:r>
          </a:p>
        </p:txBody>
      </p:sp>
      <p:sp>
        <p:nvSpPr>
          <p:cNvPr id="3" name="Content Placeholder 2">
            <a:extLst>
              <a:ext uri="{FF2B5EF4-FFF2-40B4-BE49-F238E27FC236}">
                <a16:creationId xmlns:a16="http://schemas.microsoft.com/office/drawing/2014/main" id="{26B14B66-D7B8-4C53-857D-ACB4FB7A8DEF}"/>
              </a:ext>
            </a:extLst>
          </p:cNvPr>
          <p:cNvSpPr>
            <a:spLocks noGrp="1"/>
          </p:cNvSpPr>
          <p:nvPr>
            <p:ph idx="1"/>
          </p:nvPr>
        </p:nvSpPr>
        <p:spPr>
          <a:xfrm>
            <a:off x="441960" y="1378585"/>
            <a:ext cx="10515600" cy="4351338"/>
          </a:xfrm>
        </p:spPr>
        <p:txBody>
          <a:bodyPr>
            <a:normAutofit/>
          </a:bodyPr>
          <a:lstStyle/>
          <a:p>
            <a:r>
              <a:rPr lang="en-IN" sz="2000" dirty="0"/>
              <a:t> Example –</a:t>
            </a:r>
          </a:p>
          <a:p>
            <a:r>
              <a:rPr lang="en-IN" sz="2000" dirty="0"/>
              <a:t>10% CAGR </a:t>
            </a:r>
          </a:p>
          <a:p>
            <a:r>
              <a:rPr lang="en-IN" sz="2000" dirty="0"/>
              <a:t>100 (Year 0) ------ 110 (Year 1) -------- 121 (Year 2)</a:t>
            </a:r>
          </a:p>
          <a:p>
            <a:r>
              <a:rPr lang="en-IN" sz="2000" dirty="0"/>
              <a:t>                    10% of 100            10%  of 110</a:t>
            </a:r>
          </a:p>
          <a:p>
            <a:r>
              <a:rPr lang="en-IN" sz="2000" dirty="0"/>
              <a:t>--------------------------------------------------------------------------------------------</a:t>
            </a:r>
          </a:p>
          <a:p>
            <a:r>
              <a:rPr lang="en-IN" sz="2000" dirty="0"/>
              <a:t>10% Normal increase</a:t>
            </a:r>
          </a:p>
          <a:p>
            <a:r>
              <a:rPr lang="en-IN" sz="2000" dirty="0"/>
              <a:t>100 (Year 0) ------ 110 (Year 1) --------- 120 (Year 2)</a:t>
            </a:r>
          </a:p>
          <a:p>
            <a:r>
              <a:rPr lang="en-IN" sz="2000" dirty="0"/>
              <a:t>                   10% of 100            10% of 100</a:t>
            </a:r>
          </a:p>
        </p:txBody>
      </p:sp>
      <p:sp>
        <p:nvSpPr>
          <p:cNvPr id="4" name="Slide Number Placeholder 3">
            <a:extLst>
              <a:ext uri="{FF2B5EF4-FFF2-40B4-BE49-F238E27FC236}">
                <a16:creationId xmlns:a16="http://schemas.microsoft.com/office/drawing/2014/main" id="{0C191DC4-A123-4F4F-A5E3-EC024CE1699B}"/>
              </a:ext>
            </a:extLst>
          </p:cNvPr>
          <p:cNvSpPr>
            <a:spLocks noGrp="1"/>
          </p:cNvSpPr>
          <p:nvPr>
            <p:ph type="sldNum" sz="quarter" idx="12"/>
          </p:nvPr>
        </p:nvSpPr>
        <p:spPr/>
        <p:txBody>
          <a:bodyPr/>
          <a:lstStyle/>
          <a:p>
            <a:fld id="{48F63A3B-78C7-47BE-AE5E-E10140E04643}" type="slidenum">
              <a:rPr lang="en-US" smtClean="0"/>
              <a:t>20</a:t>
            </a:fld>
            <a:endParaRPr lang="en-US" dirty="0"/>
          </a:p>
        </p:txBody>
      </p:sp>
    </p:spTree>
    <p:extLst>
      <p:ext uri="{BB962C8B-B14F-4D97-AF65-F5344CB8AC3E}">
        <p14:creationId xmlns:p14="http://schemas.microsoft.com/office/powerpoint/2010/main" val="1487960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88918-1DEA-4121-BD1D-0164F16201F7}"/>
              </a:ext>
            </a:extLst>
          </p:cNvPr>
          <p:cNvSpPr>
            <a:spLocks noGrp="1"/>
          </p:cNvSpPr>
          <p:nvPr>
            <p:ph type="title"/>
          </p:nvPr>
        </p:nvSpPr>
        <p:spPr>
          <a:xfrm>
            <a:off x="321235" y="136525"/>
            <a:ext cx="10515600" cy="1325563"/>
          </a:xfrm>
        </p:spPr>
        <p:txBody>
          <a:bodyPr>
            <a:normAutofit/>
          </a:bodyPr>
          <a:lstStyle/>
          <a:p>
            <a:r>
              <a:rPr lang="en-IN" sz="3200" b="1" dirty="0">
                <a:solidFill>
                  <a:schemeClr val="accent4">
                    <a:lumMod val="75000"/>
                  </a:schemeClr>
                </a:solidFill>
                <a:latin typeface="+mn-lt"/>
              </a:rPr>
              <a:t>MARUTI SUZUKI CAGR</a:t>
            </a:r>
          </a:p>
        </p:txBody>
      </p:sp>
      <p:pic>
        <p:nvPicPr>
          <p:cNvPr id="10" name="Content Placeholder 9">
            <a:extLst>
              <a:ext uri="{FF2B5EF4-FFF2-40B4-BE49-F238E27FC236}">
                <a16:creationId xmlns:a16="http://schemas.microsoft.com/office/drawing/2014/main" id="{638B2AA9-EBB9-4F6C-80BB-91FAECD7A96F}"/>
              </a:ext>
            </a:extLst>
          </p:cNvPr>
          <p:cNvPicPr>
            <a:picLocks noGrp="1" noChangeAspect="1"/>
          </p:cNvPicPr>
          <p:nvPr>
            <p:ph idx="1"/>
          </p:nvPr>
        </p:nvPicPr>
        <p:blipFill>
          <a:blip r:embed="rId2"/>
          <a:stretch>
            <a:fillRect/>
          </a:stretch>
        </p:blipFill>
        <p:spPr>
          <a:xfrm>
            <a:off x="379805" y="1205456"/>
            <a:ext cx="11474525" cy="5244966"/>
          </a:xfrm>
        </p:spPr>
      </p:pic>
      <p:sp>
        <p:nvSpPr>
          <p:cNvPr id="4" name="Slide Number Placeholder 3">
            <a:extLst>
              <a:ext uri="{FF2B5EF4-FFF2-40B4-BE49-F238E27FC236}">
                <a16:creationId xmlns:a16="http://schemas.microsoft.com/office/drawing/2014/main" id="{FABFA8DB-FD6D-4E0F-8E81-A82F171A88F6}"/>
              </a:ext>
            </a:extLst>
          </p:cNvPr>
          <p:cNvSpPr>
            <a:spLocks noGrp="1"/>
          </p:cNvSpPr>
          <p:nvPr>
            <p:ph type="sldNum" sz="quarter" idx="12"/>
          </p:nvPr>
        </p:nvSpPr>
        <p:spPr/>
        <p:txBody>
          <a:bodyPr/>
          <a:lstStyle/>
          <a:p>
            <a:fld id="{48F63A3B-78C7-47BE-AE5E-E10140E04643}" type="slidenum">
              <a:rPr lang="en-US" smtClean="0"/>
              <a:t>21</a:t>
            </a:fld>
            <a:endParaRPr lang="en-US" dirty="0"/>
          </a:p>
        </p:txBody>
      </p:sp>
    </p:spTree>
    <p:extLst>
      <p:ext uri="{BB962C8B-B14F-4D97-AF65-F5344CB8AC3E}">
        <p14:creationId xmlns:p14="http://schemas.microsoft.com/office/powerpoint/2010/main" val="41566643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242CA-DB2C-4209-8A6C-2CA66871037F}"/>
              </a:ext>
            </a:extLst>
          </p:cNvPr>
          <p:cNvSpPr>
            <a:spLocks noGrp="1"/>
          </p:cNvSpPr>
          <p:nvPr>
            <p:ph type="title"/>
          </p:nvPr>
        </p:nvSpPr>
        <p:spPr>
          <a:xfrm>
            <a:off x="314063" y="140970"/>
            <a:ext cx="10515600" cy="1325563"/>
          </a:xfrm>
        </p:spPr>
        <p:txBody>
          <a:bodyPr>
            <a:normAutofit/>
          </a:bodyPr>
          <a:lstStyle/>
          <a:p>
            <a:r>
              <a:rPr lang="en-IN" sz="3200" b="1" dirty="0">
                <a:solidFill>
                  <a:schemeClr val="accent4">
                    <a:lumMod val="75000"/>
                  </a:schemeClr>
                </a:solidFill>
                <a:latin typeface="+mn-lt"/>
              </a:rPr>
              <a:t>ULTRATECH CEMENT CAGR</a:t>
            </a:r>
          </a:p>
        </p:txBody>
      </p:sp>
      <p:pic>
        <p:nvPicPr>
          <p:cNvPr id="5" name="Content Placeholder 4">
            <a:extLst>
              <a:ext uri="{FF2B5EF4-FFF2-40B4-BE49-F238E27FC236}">
                <a16:creationId xmlns:a16="http://schemas.microsoft.com/office/drawing/2014/main" id="{4262D9A5-CDE4-4D14-B4F5-BD5BDAAC4DF5}"/>
              </a:ext>
            </a:extLst>
          </p:cNvPr>
          <p:cNvPicPr>
            <a:picLocks noGrp="1" noChangeAspect="1"/>
          </p:cNvPicPr>
          <p:nvPr>
            <p:ph idx="1"/>
          </p:nvPr>
        </p:nvPicPr>
        <p:blipFill>
          <a:blip r:embed="rId2"/>
          <a:stretch>
            <a:fillRect/>
          </a:stretch>
        </p:blipFill>
        <p:spPr>
          <a:xfrm>
            <a:off x="405405" y="1194534"/>
            <a:ext cx="11608541" cy="5272606"/>
          </a:xfrm>
          <a:prstGeom prst="rect">
            <a:avLst/>
          </a:prstGeom>
        </p:spPr>
      </p:pic>
      <p:sp>
        <p:nvSpPr>
          <p:cNvPr id="4" name="Slide Number Placeholder 3">
            <a:extLst>
              <a:ext uri="{FF2B5EF4-FFF2-40B4-BE49-F238E27FC236}">
                <a16:creationId xmlns:a16="http://schemas.microsoft.com/office/drawing/2014/main" id="{2CE1262A-DF4F-489D-B428-D8725BABD84A}"/>
              </a:ext>
            </a:extLst>
          </p:cNvPr>
          <p:cNvSpPr>
            <a:spLocks noGrp="1"/>
          </p:cNvSpPr>
          <p:nvPr>
            <p:ph type="sldNum" sz="quarter" idx="12"/>
          </p:nvPr>
        </p:nvSpPr>
        <p:spPr/>
        <p:txBody>
          <a:bodyPr/>
          <a:lstStyle/>
          <a:p>
            <a:fld id="{48F63A3B-78C7-47BE-AE5E-E10140E04643}" type="slidenum">
              <a:rPr lang="en-US" smtClean="0"/>
              <a:t>22</a:t>
            </a:fld>
            <a:endParaRPr lang="en-US" dirty="0"/>
          </a:p>
        </p:txBody>
      </p:sp>
    </p:spTree>
    <p:extLst>
      <p:ext uri="{BB962C8B-B14F-4D97-AF65-F5344CB8AC3E}">
        <p14:creationId xmlns:p14="http://schemas.microsoft.com/office/powerpoint/2010/main" val="36120456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E591C-DF05-484E-B12F-566523015EFB}"/>
              </a:ext>
            </a:extLst>
          </p:cNvPr>
          <p:cNvSpPr>
            <a:spLocks noGrp="1"/>
          </p:cNvSpPr>
          <p:nvPr>
            <p:ph type="title"/>
          </p:nvPr>
        </p:nvSpPr>
        <p:spPr>
          <a:xfrm>
            <a:off x="284480" y="136525"/>
            <a:ext cx="10515600" cy="1325563"/>
          </a:xfrm>
        </p:spPr>
        <p:txBody>
          <a:bodyPr>
            <a:normAutofit/>
          </a:bodyPr>
          <a:lstStyle/>
          <a:p>
            <a:r>
              <a:rPr lang="en-IN" sz="3200" b="1" dirty="0">
                <a:solidFill>
                  <a:schemeClr val="accent4">
                    <a:lumMod val="75000"/>
                  </a:schemeClr>
                </a:solidFill>
                <a:latin typeface="+mn-lt"/>
              </a:rPr>
              <a:t>BHARTI AIRTEL CAGR</a:t>
            </a:r>
          </a:p>
        </p:txBody>
      </p:sp>
      <p:pic>
        <p:nvPicPr>
          <p:cNvPr id="6" name="Content Placeholder 5">
            <a:extLst>
              <a:ext uri="{FF2B5EF4-FFF2-40B4-BE49-F238E27FC236}">
                <a16:creationId xmlns:a16="http://schemas.microsoft.com/office/drawing/2014/main" id="{95FDB7F0-F93C-4481-BCB4-C3E60191E8F6}"/>
              </a:ext>
            </a:extLst>
          </p:cNvPr>
          <p:cNvPicPr>
            <a:picLocks noGrp="1" noChangeAspect="1"/>
          </p:cNvPicPr>
          <p:nvPr>
            <p:ph idx="1"/>
          </p:nvPr>
        </p:nvPicPr>
        <p:blipFill>
          <a:blip r:embed="rId2"/>
          <a:stretch>
            <a:fillRect/>
          </a:stretch>
        </p:blipFill>
        <p:spPr>
          <a:xfrm>
            <a:off x="284480" y="1330008"/>
            <a:ext cx="11787748" cy="4877752"/>
          </a:xfrm>
        </p:spPr>
      </p:pic>
      <p:sp>
        <p:nvSpPr>
          <p:cNvPr id="4" name="Slide Number Placeholder 3">
            <a:extLst>
              <a:ext uri="{FF2B5EF4-FFF2-40B4-BE49-F238E27FC236}">
                <a16:creationId xmlns:a16="http://schemas.microsoft.com/office/drawing/2014/main" id="{97E466B2-35ED-4684-947D-EAF1EB424C3D}"/>
              </a:ext>
            </a:extLst>
          </p:cNvPr>
          <p:cNvSpPr>
            <a:spLocks noGrp="1"/>
          </p:cNvSpPr>
          <p:nvPr>
            <p:ph type="sldNum" sz="quarter" idx="12"/>
          </p:nvPr>
        </p:nvSpPr>
        <p:spPr/>
        <p:txBody>
          <a:bodyPr/>
          <a:lstStyle/>
          <a:p>
            <a:fld id="{48F63A3B-78C7-47BE-AE5E-E10140E04643}" type="slidenum">
              <a:rPr lang="en-US" smtClean="0"/>
              <a:t>23</a:t>
            </a:fld>
            <a:endParaRPr lang="en-US" dirty="0"/>
          </a:p>
        </p:txBody>
      </p:sp>
    </p:spTree>
    <p:extLst>
      <p:ext uri="{BB962C8B-B14F-4D97-AF65-F5344CB8AC3E}">
        <p14:creationId xmlns:p14="http://schemas.microsoft.com/office/powerpoint/2010/main" val="3951564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47E62-005F-4B62-B1D1-4DC3156B2421}"/>
              </a:ext>
            </a:extLst>
          </p:cNvPr>
          <p:cNvSpPr>
            <a:spLocks noGrp="1"/>
          </p:cNvSpPr>
          <p:nvPr>
            <p:ph type="title"/>
          </p:nvPr>
        </p:nvSpPr>
        <p:spPr>
          <a:xfrm>
            <a:off x="357560" y="136525"/>
            <a:ext cx="10515600" cy="1325563"/>
          </a:xfrm>
        </p:spPr>
        <p:txBody>
          <a:bodyPr>
            <a:normAutofit/>
          </a:bodyPr>
          <a:lstStyle/>
          <a:p>
            <a:r>
              <a:rPr lang="en-IN" sz="3200" b="1" dirty="0">
                <a:solidFill>
                  <a:schemeClr val="accent4">
                    <a:lumMod val="75000"/>
                  </a:schemeClr>
                </a:solidFill>
                <a:latin typeface="+mn-lt"/>
              </a:rPr>
              <a:t>MAXIMUM VOLUME MONTH</a:t>
            </a:r>
          </a:p>
        </p:txBody>
      </p:sp>
      <p:sp>
        <p:nvSpPr>
          <p:cNvPr id="4" name="Slide Number Placeholder 3">
            <a:extLst>
              <a:ext uri="{FF2B5EF4-FFF2-40B4-BE49-F238E27FC236}">
                <a16:creationId xmlns:a16="http://schemas.microsoft.com/office/drawing/2014/main" id="{9C553E0D-438B-4892-8BE6-FB34B329F8C5}"/>
              </a:ext>
            </a:extLst>
          </p:cNvPr>
          <p:cNvSpPr>
            <a:spLocks noGrp="1"/>
          </p:cNvSpPr>
          <p:nvPr>
            <p:ph type="sldNum" sz="quarter" idx="12"/>
          </p:nvPr>
        </p:nvSpPr>
        <p:spPr/>
        <p:txBody>
          <a:bodyPr/>
          <a:lstStyle/>
          <a:p>
            <a:fld id="{48F63A3B-78C7-47BE-AE5E-E10140E04643}" type="slidenum">
              <a:rPr lang="en-US" smtClean="0"/>
              <a:t>24</a:t>
            </a:fld>
            <a:endParaRPr lang="en-US" dirty="0"/>
          </a:p>
        </p:txBody>
      </p:sp>
      <p:sp>
        <p:nvSpPr>
          <p:cNvPr id="5" name="TextBox 4">
            <a:extLst>
              <a:ext uri="{FF2B5EF4-FFF2-40B4-BE49-F238E27FC236}">
                <a16:creationId xmlns:a16="http://schemas.microsoft.com/office/drawing/2014/main" id="{F97ECFDC-5D05-447A-9445-7294A06E5830}"/>
              </a:ext>
            </a:extLst>
          </p:cNvPr>
          <p:cNvSpPr txBox="1"/>
          <p:nvPr/>
        </p:nvSpPr>
        <p:spPr>
          <a:xfrm>
            <a:off x="357560" y="2175485"/>
            <a:ext cx="4267200" cy="5324535"/>
          </a:xfrm>
          <a:prstGeom prst="rect">
            <a:avLst/>
          </a:prstGeom>
          <a:noFill/>
        </p:spPr>
        <p:txBody>
          <a:bodyPr wrap="square" rtlCol="0">
            <a:spAutoFit/>
          </a:bodyPr>
          <a:lstStyle/>
          <a:p>
            <a:r>
              <a:rPr lang="en-IN" sz="2000" b="1" dirty="0">
                <a:solidFill>
                  <a:schemeClr val="accent4">
                    <a:lumMod val="75000"/>
                  </a:schemeClr>
                </a:solidFill>
              </a:rPr>
              <a:t>INSIGHTS-</a:t>
            </a:r>
          </a:p>
          <a:p>
            <a:endParaRPr lang="en-IN" sz="2000" dirty="0"/>
          </a:p>
          <a:p>
            <a:r>
              <a:rPr lang="en-IN" sz="2000" dirty="0"/>
              <a:t>Bharti Airtel – FEBRUARY, 2021</a:t>
            </a:r>
          </a:p>
          <a:p>
            <a:endParaRPr lang="en-IN" sz="2000" dirty="0"/>
          </a:p>
          <a:p>
            <a:r>
              <a:rPr lang="en-IN" sz="2000" dirty="0"/>
              <a:t>UltraTech Cement –  November, 2016</a:t>
            </a:r>
          </a:p>
          <a:p>
            <a:endParaRPr lang="en-IN" sz="2000" dirty="0"/>
          </a:p>
          <a:p>
            <a:r>
              <a:rPr lang="en-IN" sz="2000" dirty="0"/>
              <a:t>Maruti Suzuki – November, 2015</a:t>
            </a:r>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p:txBody>
      </p:sp>
      <p:sp>
        <p:nvSpPr>
          <p:cNvPr id="10" name="TextBox 9">
            <a:extLst>
              <a:ext uri="{FF2B5EF4-FFF2-40B4-BE49-F238E27FC236}">
                <a16:creationId xmlns:a16="http://schemas.microsoft.com/office/drawing/2014/main" id="{2DC17EE0-68ED-418E-ADFA-0BB862C06FD7}"/>
              </a:ext>
            </a:extLst>
          </p:cNvPr>
          <p:cNvSpPr txBox="1"/>
          <p:nvPr/>
        </p:nvSpPr>
        <p:spPr>
          <a:xfrm>
            <a:off x="421341" y="1457530"/>
            <a:ext cx="3724609" cy="400110"/>
          </a:xfrm>
          <a:prstGeom prst="rect">
            <a:avLst/>
          </a:prstGeom>
          <a:noFill/>
        </p:spPr>
        <p:txBody>
          <a:bodyPr wrap="none" rtlCol="0">
            <a:spAutoFit/>
          </a:bodyPr>
          <a:lstStyle/>
          <a:p>
            <a:r>
              <a:rPr lang="en-IN" sz="2000" dirty="0"/>
              <a:t>Month where volume was highest</a:t>
            </a:r>
          </a:p>
        </p:txBody>
      </p:sp>
    </p:spTree>
    <p:extLst>
      <p:ext uri="{BB962C8B-B14F-4D97-AF65-F5344CB8AC3E}">
        <p14:creationId xmlns:p14="http://schemas.microsoft.com/office/powerpoint/2010/main" val="15211890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4FC255-2B78-4085-AA23-5C6DCB1F1843}"/>
              </a:ext>
            </a:extLst>
          </p:cNvPr>
          <p:cNvSpPr>
            <a:spLocks noGrp="1"/>
          </p:cNvSpPr>
          <p:nvPr>
            <p:ph type="sldNum" sz="quarter" idx="12"/>
          </p:nvPr>
        </p:nvSpPr>
        <p:spPr/>
        <p:txBody>
          <a:bodyPr/>
          <a:lstStyle/>
          <a:p>
            <a:fld id="{48F63A3B-78C7-47BE-AE5E-E10140E04643}" type="slidenum">
              <a:rPr lang="en-US" smtClean="0"/>
              <a:t>25</a:t>
            </a:fld>
            <a:endParaRPr lang="en-US" dirty="0"/>
          </a:p>
        </p:txBody>
      </p:sp>
      <p:pic>
        <p:nvPicPr>
          <p:cNvPr id="5" name="Picture 4">
            <a:extLst>
              <a:ext uri="{FF2B5EF4-FFF2-40B4-BE49-F238E27FC236}">
                <a16:creationId xmlns:a16="http://schemas.microsoft.com/office/drawing/2014/main" id="{19453566-464C-48D4-9BFC-B39CAEB331D1}"/>
              </a:ext>
            </a:extLst>
          </p:cNvPr>
          <p:cNvPicPr>
            <a:picLocks noChangeAspect="1"/>
          </p:cNvPicPr>
          <p:nvPr/>
        </p:nvPicPr>
        <p:blipFill>
          <a:blip r:embed="rId2"/>
          <a:stretch>
            <a:fillRect/>
          </a:stretch>
        </p:blipFill>
        <p:spPr>
          <a:xfrm>
            <a:off x="533400" y="1322002"/>
            <a:ext cx="11389659" cy="5150106"/>
          </a:xfrm>
          <a:prstGeom prst="rect">
            <a:avLst/>
          </a:prstGeom>
        </p:spPr>
      </p:pic>
      <p:sp>
        <p:nvSpPr>
          <p:cNvPr id="6" name="TextBox 5">
            <a:extLst>
              <a:ext uri="{FF2B5EF4-FFF2-40B4-BE49-F238E27FC236}">
                <a16:creationId xmlns:a16="http://schemas.microsoft.com/office/drawing/2014/main" id="{77CF7D7A-849C-4851-AE87-3FFB696876F4}"/>
              </a:ext>
            </a:extLst>
          </p:cNvPr>
          <p:cNvSpPr txBox="1"/>
          <p:nvPr/>
        </p:nvSpPr>
        <p:spPr>
          <a:xfrm>
            <a:off x="286870" y="487860"/>
            <a:ext cx="8543365" cy="584775"/>
          </a:xfrm>
          <a:prstGeom prst="rect">
            <a:avLst/>
          </a:prstGeom>
          <a:noFill/>
        </p:spPr>
        <p:txBody>
          <a:bodyPr wrap="square" rtlCol="0">
            <a:spAutoFit/>
          </a:bodyPr>
          <a:lstStyle/>
          <a:p>
            <a:r>
              <a:rPr lang="en-IN" sz="3200" b="1" dirty="0">
                <a:solidFill>
                  <a:schemeClr val="accent4">
                    <a:lumMod val="75000"/>
                  </a:schemeClr>
                </a:solidFill>
              </a:rPr>
              <a:t>ULTRATECH CEMENT Highest Volume Month </a:t>
            </a:r>
            <a:endParaRPr lang="en-IN" sz="3200" dirty="0"/>
          </a:p>
        </p:txBody>
      </p:sp>
    </p:spTree>
    <p:extLst>
      <p:ext uri="{BB962C8B-B14F-4D97-AF65-F5344CB8AC3E}">
        <p14:creationId xmlns:p14="http://schemas.microsoft.com/office/powerpoint/2010/main" val="25247713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21CF355-20AE-4A53-8A76-DA315FB7D5A0}"/>
              </a:ext>
            </a:extLst>
          </p:cNvPr>
          <p:cNvSpPr>
            <a:spLocks noGrp="1"/>
          </p:cNvSpPr>
          <p:nvPr>
            <p:ph type="sldNum" sz="quarter" idx="12"/>
          </p:nvPr>
        </p:nvSpPr>
        <p:spPr/>
        <p:txBody>
          <a:bodyPr/>
          <a:lstStyle/>
          <a:p>
            <a:fld id="{48F63A3B-78C7-47BE-AE5E-E10140E04643}" type="slidenum">
              <a:rPr lang="en-US" smtClean="0"/>
              <a:t>26</a:t>
            </a:fld>
            <a:endParaRPr lang="en-US" dirty="0"/>
          </a:p>
        </p:txBody>
      </p:sp>
      <p:pic>
        <p:nvPicPr>
          <p:cNvPr id="5" name="Content Placeholder 5">
            <a:extLst>
              <a:ext uri="{FF2B5EF4-FFF2-40B4-BE49-F238E27FC236}">
                <a16:creationId xmlns:a16="http://schemas.microsoft.com/office/drawing/2014/main" id="{7CEAB990-3D94-4321-ACD1-333B8F619647}"/>
              </a:ext>
            </a:extLst>
          </p:cNvPr>
          <p:cNvPicPr>
            <a:picLocks noGrp="1" noChangeAspect="1"/>
          </p:cNvPicPr>
          <p:nvPr>
            <p:ph idx="1"/>
          </p:nvPr>
        </p:nvPicPr>
        <p:blipFill>
          <a:blip r:embed="rId2"/>
          <a:stretch>
            <a:fillRect/>
          </a:stretch>
        </p:blipFill>
        <p:spPr>
          <a:xfrm>
            <a:off x="418268" y="1187531"/>
            <a:ext cx="11522719" cy="5244952"/>
          </a:xfrm>
        </p:spPr>
      </p:pic>
      <p:sp>
        <p:nvSpPr>
          <p:cNvPr id="6" name="TextBox 5">
            <a:extLst>
              <a:ext uri="{FF2B5EF4-FFF2-40B4-BE49-F238E27FC236}">
                <a16:creationId xmlns:a16="http://schemas.microsoft.com/office/drawing/2014/main" id="{D1AA2459-70CE-487B-A995-E9A5E3384C10}"/>
              </a:ext>
            </a:extLst>
          </p:cNvPr>
          <p:cNvSpPr txBox="1"/>
          <p:nvPr/>
        </p:nvSpPr>
        <p:spPr>
          <a:xfrm>
            <a:off x="331695" y="510988"/>
            <a:ext cx="6658618" cy="1077218"/>
          </a:xfrm>
          <a:prstGeom prst="rect">
            <a:avLst/>
          </a:prstGeom>
          <a:noFill/>
        </p:spPr>
        <p:txBody>
          <a:bodyPr wrap="none" rtlCol="0">
            <a:spAutoFit/>
          </a:bodyPr>
          <a:lstStyle/>
          <a:p>
            <a:r>
              <a:rPr lang="en-IN" sz="3200" b="1" dirty="0">
                <a:solidFill>
                  <a:schemeClr val="accent4">
                    <a:lumMod val="75000"/>
                  </a:schemeClr>
                </a:solidFill>
              </a:rPr>
              <a:t>Maruti Suzuki Highest Volume Month </a:t>
            </a:r>
            <a:endParaRPr lang="en-IN" sz="3200" b="1" dirty="0"/>
          </a:p>
          <a:p>
            <a:endParaRPr lang="en-IN" sz="3200" b="1" dirty="0"/>
          </a:p>
        </p:txBody>
      </p:sp>
    </p:spTree>
    <p:extLst>
      <p:ext uri="{BB962C8B-B14F-4D97-AF65-F5344CB8AC3E}">
        <p14:creationId xmlns:p14="http://schemas.microsoft.com/office/powerpoint/2010/main" val="34710085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FF5ED8D-7CDB-47A3-835A-6397BB2EB01B}"/>
              </a:ext>
            </a:extLst>
          </p:cNvPr>
          <p:cNvSpPr>
            <a:spLocks noGrp="1"/>
          </p:cNvSpPr>
          <p:nvPr>
            <p:ph type="sldNum" sz="quarter" idx="12"/>
          </p:nvPr>
        </p:nvSpPr>
        <p:spPr/>
        <p:txBody>
          <a:bodyPr/>
          <a:lstStyle/>
          <a:p>
            <a:fld id="{48F63A3B-78C7-47BE-AE5E-E10140E04643}" type="slidenum">
              <a:rPr lang="en-US" smtClean="0"/>
              <a:t>27</a:t>
            </a:fld>
            <a:endParaRPr lang="en-US" dirty="0"/>
          </a:p>
        </p:txBody>
      </p:sp>
      <p:pic>
        <p:nvPicPr>
          <p:cNvPr id="5" name="Content Placeholder 4">
            <a:extLst>
              <a:ext uri="{FF2B5EF4-FFF2-40B4-BE49-F238E27FC236}">
                <a16:creationId xmlns:a16="http://schemas.microsoft.com/office/drawing/2014/main" id="{99709421-E01E-4059-98BF-B88F63BCE1E7}"/>
              </a:ext>
            </a:extLst>
          </p:cNvPr>
          <p:cNvPicPr>
            <a:picLocks noGrp="1" noChangeAspect="1"/>
          </p:cNvPicPr>
          <p:nvPr>
            <p:ph idx="1"/>
          </p:nvPr>
        </p:nvPicPr>
        <p:blipFill>
          <a:blip r:embed="rId2"/>
          <a:stretch>
            <a:fillRect/>
          </a:stretch>
        </p:blipFill>
        <p:spPr>
          <a:xfrm>
            <a:off x="414129" y="1254886"/>
            <a:ext cx="11517895" cy="5101464"/>
          </a:xfrm>
          <a:prstGeom prst="rect">
            <a:avLst/>
          </a:prstGeom>
        </p:spPr>
      </p:pic>
      <p:sp>
        <p:nvSpPr>
          <p:cNvPr id="6" name="TextBox 5">
            <a:extLst>
              <a:ext uri="{FF2B5EF4-FFF2-40B4-BE49-F238E27FC236}">
                <a16:creationId xmlns:a16="http://schemas.microsoft.com/office/drawing/2014/main" id="{E4817AB7-A4B2-428C-984A-0D2A078CD739}"/>
              </a:ext>
            </a:extLst>
          </p:cNvPr>
          <p:cNvSpPr txBox="1"/>
          <p:nvPr/>
        </p:nvSpPr>
        <p:spPr>
          <a:xfrm>
            <a:off x="351376" y="470056"/>
            <a:ext cx="6378285" cy="1569660"/>
          </a:xfrm>
          <a:prstGeom prst="rect">
            <a:avLst/>
          </a:prstGeom>
          <a:noFill/>
        </p:spPr>
        <p:txBody>
          <a:bodyPr wrap="none" rtlCol="0">
            <a:spAutoFit/>
          </a:bodyPr>
          <a:lstStyle/>
          <a:p>
            <a:r>
              <a:rPr lang="en-IN" sz="3200" b="1" dirty="0">
                <a:solidFill>
                  <a:schemeClr val="accent4">
                    <a:lumMod val="75000"/>
                  </a:schemeClr>
                </a:solidFill>
              </a:rPr>
              <a:t>Bharti Airtel Highest Volume Month </a:t>
            </a:r>
            <a:endParaRPr lang="en-IN" sz="3200" b="1" dirty="0"/>
          </a:p>
          <a:p>
            <a:endParaRPr lang="en-IN" sz="3200" b="1" dirty="0"/>
          </a:p>
          <a:p>
            <a:endParaRPr lang="en-IN" sz="3200" dirty="0"/>
          </a:p>
        </p:txBody>
      </p:sp>
    </p:spTree>
    <p:extLst>
      <p:ext uri="{BB962C8B-B14F-4D97-AF65-F5344CB8AC3E}">
        <p14:creationId xmlns:p14="http://schemas.microsoft.com/office/powerpoint/2010/main" val="817889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093C8-9371-45A6-B10F-E6AD44A1E523}"/>
              </a:ext>
            </a:extLst>
          </p:cNvPr>
          <p:cNvSpPr>
            <a:spLocks noGrp="1"/>
          </p:cNvSpPr>
          <p:nvPr>
            <p:ph type="title"/>
          </p:nvPr>
        </p:nvSpPr>
        <p:spPr>
          <a:xfrm>
            <a:off x="350520" y="136525"/>
            <a:ext cx="10515600" cy="1325563"/>
          </a:xfrm>
        </p:spPr>
        <p:txBody>
          <a:bodyPr>
            <a:normAutofit/>
          </a:bodyPr>
          <a:lstStyle/>
          <a:p>
            <a:r>
              <a:rPr lang="en-IN" sz="3200" b="1" dirty="0">
                <a:solidFill>
                  <a:schemeClr val="accent4">
                    <a:lumMod val="75000"/>
                  </a:schemeClr>
                </a:solidFill>
                <a:latin typeface="+mn-lt"/>
              </a:rPr>
              <a:t>WEIGHTAGES AND FINAL SCORE</a:t>
            </a:r>
            <a:endParaRPr lang="en-IN" sz="3200" dirty="0">
              <a:solidFill>
                <a:schemeClr val="accent4">
                  <a:lumMod val="75000"/>
                </a:schemeClr>
              </a:solidFill>
              <a:latin typeface="+mn-lt"/>
            </a:endParaRPr>
          </a:p>
        </p:txBody>
      </p:sp>
      <p:sp>
        <p:nvSpPr>
          <p:cNvPr id="4" name="Slide Number Placeholder 3">
            <a:extLst>
              <a:ext uri="{FF2B5EF4-FFF2-40B4-BE49-F238E27FC236}">
                <a16:creationId xmlns:a16="http://schemas.microsoft.com/office/drawing/2014/main" id="{D92EDB9B-DB3C-4F4B-B087-C22811F84FE4}"/>
              </a:ext>
            </a:extLst>
          </p:cNvPr>
          <p:cNvSpPr>
            <a:spLocks noGrp="1"/>
          </p:cNvSpPr>
          <p:nvPr>
            <p:ph type="sldNum" sz="quarter" idx="12"/>
          </p:nvPr>
        </p:nvSpPr>
        <p:spPr/>
        <p:txBody>
          <a:bodyPr/>
          <a:lstStyle/>
          <a:p>
            <a:fld id="{48F63A3B-78C7-47BE-AE5E-E10140E04643}" type="slidenum">
              <a:rPr lang="en-US" smtClean="0"/>
              <a:t>28</a:t>
            </a:fld>
            <a:endParaRPr lang="en-US" dirty="0"/>
          </a:p>
        </p:txBody>
      </p:sp>
      <p:pic>
        <p:nvPicPr>
          <p:cNvPr id="5" name="Picture 4">
            <a:extLst>
              <a:ext uri="{FF2B5EF4-FFF2-40B4-BE49-F238E27FC236}">
                <a16:creationId xmlns:a16="http://schemas.microsoft.com/office/drawing/2014/main" id="{554BF224-0232-45E7-A122-DB9C39AB2FD7}"/>
              </a:ext>
            </a:extLst>
          </p:cNvPr>
          <p:cNvPicPr>
            <a:picLocks noChangeAspect="1"/>
          </p:cNvPicPr>
          <p:nvPr/>
        </p:nvPicPr>
        <p:blipFill>
          <a:blip r:embed="rId2"/>
          <a:stretch>
            <a:fillRect/>
          </a:stretch>
        </p:blipFill>
        <p:spPr>
          <a:xfrm>
            <a:off x="421640" y="2005521"/>
            <a:ext cx="3279836" cy="2186557"/>
          </a:xfrm>
          <a:prstGeom prst="rect">
            <a:avLst/>
          </a:prstGeom>
        </p:spPr>
      </p:pic>
      <p:pic>
        <p:nvPicPr>
          <p:cNvPr id="6" name="Content Placeholder 5">
            <a:extLst>
              <a:ext uri="{FF2B5EF4-FFF2-40B4-BE49-F238E27FC236}">
                <a16:creationId xmlns:a16="http://schemas.microsoft.com/office/drawing/2014/main" id="{CD63771F-3002-4904-954C-084530C341A4}"/>
              </a:ext>
            </a:extLst>
          </p:cNvPr>
          <p:cNvPicPr>
            <a:picLocks noGrp="1" noChangeAspect="1"/>
          </p:cNvPicPr>
          <p:nvPr>
            <p:ph idx="1"/>
          </p:nvPr>
        </p:nvPicPr>
        <p:blipFill>
          <a:blip r:embed="rId3"/>
          <a:stretch>
            <a:fillRect/>
          </a:stretch>
        </p:blipFill>
        <p:spPr>
          <a:xfrm>
            <a:off x="4388538" y="2019683"/>
            <a:ext cx="7475137" cy="1079117"/>
          </a:xfrm>
        </p:spPr>
      </p:pic>
      <p:sp>
        <p:nvSpPr>
          <p:cNvPr id="9" name="TextBox 8">
            <a:extLst>
              <a:ext uri="{FF2B5EF4-FFF2-40B4-BE49-F238E27FC236}">
                <a16:creationId xmlns:a16="http://schemas.microsoft.com/office/drawing/2014/main" id="{B18F52A0-BE2C-4347-8F8B-0221023846DC}"/>
              </a:ext>
            </a:extLst>
          </p:cNvPr>
          <p:cNvSpPr txBox="1"/>
          <p:nvPr/>
        </p:nvSpPr>
        <p:spPr>
          <a:xfrm>
            <a:off x="421640" y="1617179"/>
            <a:ext cx="6096000" cy="400110"/>
          </a:xfrm>
          <a:prstGeom prst="rect">
            <a:avLst/>
          </a:prstGeom>
          <a:noFill/>
        </p:spPr>
        <p:txBody>
          <a:bodyPr wrap="square">
            <a:spAutoFit/>
          </a:bodyPr>
          <a:lstStyle/>
          <a:p>
            <a:r>
              <a:rPr lang="en-IN" sz="2000" dirty="0"/>
              <a:t>Weightages</a:t>
            </a:r>
          </a:p>
        </p:txBody>
      </p:sp>
      <p:sp>
        <p:nvSpPr>
          <p:cNvPr id="11" name="TextBox 10">
            <a:extLst>
              <a:ext uri="{FF2B5EF4-FFF2-40B4-BE49-F238E27FC236}">
                <a16:creationId xmlns:a16="http://schemas.microsoft.com/office/drawing/2014/main" id="{8718F5F4-6676-44A4-B493-8A00133DEE05}"/>
              </a:ext>
            </a:extLst>
          </p:cNvPr>
          <p:cNvSpPr txBox="1"/>
          <p:nvPr/>
        </p:nvSpPr>
        <p:spPr>
          <a:xfrm>
            <a:off x="4388538" y="1556219"/>
            <a:ext cx="6096000" cy="400110"/>
          </a:xfrm>
          <a:prstGeom prst="rect">
            <a:avLst/>
          </a:prstGeom>
          <a:noFill/>
        </p:spPr>
        <p:txBody>
          <a:bodyPr wrap="square">
            <a:spAutoFit/>
          </a:bodyPr>
          <a:lstStyle/>
          <a:p>
            <a:r>
              <a:rPr lang="en-IN" sz="2000" dirty="0"/>
              <a:t>Individual Score</a:t>
            </a:r>
          </a:p>
        </p:txBody>
      </p:sp>
    </p:spTree>
    <p:extLst>
      <p:ext uri="{BB962C8B-B14F-4D97-AF65-F5344CB8AC3E}">
        <p14:creationId xmlns:p14="http://schemas.microsoft.com/office/powerpoint/2010/main" val="34113495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A32B3-D898-4E25-8E4C-4768A00684A2}"/>
              </a:ext>
            </a:extLst>
          </p:cNvPr>
          <p:cNvSpPr>
            <a:spLocks noGrp="1"/>
          </p:cNvSpPr>
          <p:nvPr>
            <p:ph type="title"/>
          </p:nvPr>
        </p:nvSpPr>
        <p:spPr>
          <a:xfrm>
            <a:off x="331395" y="168987"/>
            <a:ext cx="6379982" cy="1325563"/>
          </a:xfrm>
        </p:spPr>
        <p:txBody>
          <a:bodyPr>
            <a:normAutofit/>
          </a:bodyPr>
          <a:lstStyle/>
          <a:p>
            <a:r>
              <a:rPr lang="en-IN" sz="3200" b="1" dirty="0">
                <a:solidFill>
                  <a:schemeClr val="accent4">
                    <a:lumMod val="75000"/>
                  </a:schemeClr>
                </a:solidFill>
                <a:latin typeface="+mn-lt"/>
              </a:rPr>
              <a:t>FINAL SCORE</a:t>
            </a:r>
          </a:p>
        </p:txBody>
      </p:sp>
      <p:sp>
        <p:nvSpPr>
          <p:cNvPr id="4" name="Slide Number Placeholder 3">
            <a:extLst>
              <a:ext uri="{FF2B5EF4-FFF2-40B4-BE49-F238E27FC236}">
                <a16:creationId xmlns:a16="http://schemas.microsoft.com/office/drawing/2014/main" id="{73A6B010-6C60-465D-B14C-F0D7F1ACCE00}"/>
              </a:ext>
            </a:extLst>
          </p:cNvPr>
          <p:cNvSpPr>
            <a:spLocks noGrp="1"/>
          </p:cNvSpPr>
          <p:nvPr>
            <p:ph type="sldNum" sz="quarter" idx="12"/>
          </p:nvPr>
        </p:nvSpPr>
        <p:spPr/>
        <p:txBody>
          <a:bodyPr/>
          <a:lstStyle/>
          <a:p>
            <a:fld id="{48F63A3B-78C7-47BE-AE5E-E10140E04643}" type="slidenum">
              <a:rPr lang="en-US" smtClean="0"/>
              <a:t>29</a:t>
            </a:fld>
            <a:endParaRPr lang="en-US" dirty="0"/>
          </a:p>
        </p:txBody>
      </p:sp>
      <p:graphicFrame>
        <p:nvGraphicFramePr>
          <p:cNvPr id="6" name="Chart 5">
            <a:extLst>
              <a:ext uri="{FF2B5EF4-FFF2-40B4-BE49-F238E27FC236}">
                <a16:creationId xmlns:a16="http://schemas.microsoft.com/office/drawing/2014/main" id="{0F362606-B1C9-42A0-8F0A-F5031B0BC964}"/>
              </a:ext>
            </a:extLst>
          </p:cNvPr>
          <p:cNvGraphicFramePr>
            <a:graphicFrameLocks/>
          </p:cNvGraphicFramePr>
          <p:nvPr>
            <p:extLst>
              <p:ext uri="{D42A27DB-BD31-4B8C-83A1-F6EECF244321}">
                <p14:modId xmlns:p14="http://schemas.microsoft.com/office/powerpoint/2010/main" val="1970912280"/>
              </p:ext>
            </p:extLst>
          </p:nvPr>
        </p:nvGraphicFramePr>
        <p:xfrm>
          <a:off x="331395" y="1304364"/>
          <a:ext cx="9457094" cy="51385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26620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95087-DBDA-498E-B416-16FD056EEF29}"/>
              </a:ext>
            </a:extLst>
          </p:cNvPr>
          <p:cNvSpPr>
            <a:spLocks noGrp="1"/>
          </p:cNvSpPr>
          <p:nvPr>
            <p:ph type="title"/>
          </p:nvPr>
        </p:nvSpPr>
        <p:spPr>
          <a:xfrm>
            <a:off x="406400" y="395802"/>
            <a:ext cx="11176000" cy="1108354"/>
          </a:xfrm>
        </p:spPr>
        <p:txBody>
          <a:bodyPr anchor="b">
            <a:noAutofit/>
          </a:bodyPr>
          <a:lstStyle/>
          <a:p>
            <a:br>
              <a:rPr lang="en-IN" sz="3200" b="1" dirty="0">
                <a:solidFill>
                  <a:schemeClr val="accent4">
                    <a:lumMod val="75000"/>
                  </a:schemeClr>
                </a:solidFill>
                <a:latin typeface="+mn-lt"/>
              </a:rPr>
            </a:br>
            <a:br>
              <a:rPr lang="en-IN" sz="3200" b="1" dirty="0">
                <a:solidFill>
                  <a:schemeClr val="accent4">
                    <a:lumMod val="75000"/>
                  </a:schemeClr>
                </a:solidFill>
                <a:latin typeface="+mn-lt"/>
              </a:rPr>
            </a:br>
            <a:br>
              <a:rPr lang="en-IN" sz="3200" b="1" dirty="0">
                <a:solidFill>
                  <a:schemeClr val="accent4">
                    <a:lumMod val="75000"/>
                  </a:schemeClr>
                </a:solidFill>
                <a:latin typeface="+mn-lt"/>
              </a:rPr>
            </a:br>
            <a:br>
              <a:rPr lang="en-IN" sz="3200" b="1" dirty="0">
                <a:solidFill>
                  <a:schemeClr val="accent4">
                    <a:lumMod val="75000"/>
                  </a:schemeClr>
                </a:solidFill>
                <a:latin typeface="+mn-lt"/>
              </a:rPr>
            </a:br>
            <a:br>
              <a:rPr lang="en-IN" sz="3200" b="1" dirty="0">
                <a:solidFill>
                  <a:schemeClr val="accent4">
                    <a:lumMod val="75000"/>
                  </a:schemeClr>
                </a:solidFill>
                <a:latin typeface="+mn-lt"/>
              </a:rPr>
            </a:br>
            <a:r>
              <a:rPr lang="en-IN" sz="3200" b="1" dirty="0">
                <a:solidFill>
                  <a:schemeClr val="accent4">
                    <a:lumMod val="75000"/>
                  </a:schemeClr>
                </a:solidFill>
                <a:latin typeface="+mn-lt"/>
              </a:rPr>
              <a:t>CASE STUDY</a:t>
            </a:r>
            <a:br>
              <a:rPr lang="en-IN" sz="3200" b="1" dirty="0">
                <a:solidFill>
                  <a:schemeClr val="accent4">
                    <a:lumMod val="75000"/>
                  </a:schemeClr>
                </a:solidFill>
                <a:latin typeface="+mn-lt"/>
              </a:rPr>
            </a:br>
            <a:endParaRPr lang="en-IN" sz="3200" b="1" dirty="0">
              <a:solidFill>
                <a:schemeClr val="accent4">
                  <a:lumMod val="75000"/>
                </a:schemeClr>
              </a:solidFill>
              <a:latin typeface="+mn-lt"/>
            </a:endParaRPr>
          </a:p>
        </p:txBody>
      </p:sp>
      <p:sp>
        <p:nvSpPr>
          <p:cNvPr id="3" name="Content Placeholder 2">
            <a:extLst>
              <a:ext uri="{FF2B5EF4-FFF2-40B4-BE49-F238E27FC236}">
                <a16:creationId xmlns:a16="http://schemas.microsoft.com/office/drawing/2014/main" id="{C7F78213-3424-423C-9256-9FC53FAF38D2}"/>
              </a:ext>
            </a:extLst>
          </p:cNvPr>
          <p:cNvSpPr>
            <a:spLocks noGrp="1"/>
          </p:cNvSpPr>
          <p:nvPr>
            <p:ph idx="1"/>
          </p:nvPr>
        </p:nvSpPr>
        <p:spPr>
          <a:xfrm>
            <a:off x="406400" y="1392872"/>
            <a:ext cx="10515600" cy="4351338"/>
          </a:xfrm>
        </p:spPr>
        <p:txBody>
          <a:bodyPr>
            <a:normAutofit/>
          </a:bodyPr>
          <a:lstStyle/>
          <a:p>
            <a:r>
              <a:rPr lang="en-IN" sz="2000" dirty="0"/>
              <a:t>Data Source - </a:t>
            </a:r>
            <a:r>
              <a:rPr lang="en-IN" sz="2000" dirty="0">
                <a:hlinkClick r:id="rId2"/>
              </a:rPr>
              <a:t>https://www.kaggle.com/datasets/rohanrao/nifty50-stock-market-data</a:t>
            </a:r>
            <a:endParaRPr lang="en-IN" sz="2000" dirty="0"/>
          </a:p>
          <a:p>
            <a:r>
              <a:rPr lang="en-IN" sz="2000" dirty="0"/>
              <a:t>This Case Study contains 3 datasets</a:t>
            </a:r>
          </a:p>
          <a:p>
            <a:r>
              <a:rPr lang="en-IN" sz="2000" dirty="0"/>
              <a:t>Attributes (Same in all Dataset) – Date, Symbol, Open, High, Low, Close, Volume</a:t>
            </a:r>
          </a:p>
          <a:p>
            <a:r>
              <a:rPr lang="en-IN" sz="2000" dirty="0"/>
              <a:t>Data in datasets is from 2010-01-04 – 2021-04-30</a:t>
            </a:r>
          </a:p>
          <a:p>
            <a:r>
              <a:rPr lang="en-IN" sz="2000" dirty="0"/>
              <a:t>1</a:t>
            </a:r>
            <a:r>
              <a:rPr lang="en-IN" sz="2000" baseline="30000" dirty="0"/>
              <a:t>st</a:t>
            </a:r>
            <a:r>
              <a:rPr lang="en-IN" sz="2000" dirty="0"/>
              <a:t> Dataset -  UltraTech Cement </a:t>
            </a:r>
          </a:p>
          <a:p>
            <a:r>
              <a:rPr lang="en-IN" sz="2000" dirty="0"/>
              <a:t>2</a:t>
            </a:r>
            <a:r>
              <a:rPr lang="en-IN" sz="2000" baseline="30000" dirty="0"/>
              <a:t>nd</a:t>
            </a:r>
            <a:r>
              <a:rPr lang="en-IN" sz="2000" dirty="0"/>
              <a:t> Dataset – Maruti Suzuki</a:t>
            </a:r>
          </a:p>
          <a:p>
            <a:r>
              <a:rPr lang="en-IN" sz="2000" dirty="0"/>
              <a:t>3</a:t>
            </a:r>
            <a:r>
              <a:rPr lang="en-IN" sz="2000" baseline="30000" dirty="0"/>
              <a:t>rd</a:t>
            </a:r>
            <a:r>
              <a:rPr lang="en-IN" sz="2000" dirty="0"/>
              <a:t> Dataset –  Bharti Airtel</a:t>
            </a:r>
          </a:p>
          <a:p>
            <a:endParaRPr lang="en-IN" sz="2000" dirty="0"/>
          </a:p>
          <a:p>
            <a:endParaRPr lang="en-IN" sz="2000" dirty="0"/>
          </a:p>
        </p:txBody>
      </p:sp>
      <p:sp>
        <p:nvSpPr>
          <p:cNvPr id="4" name="Slide Number Placeholder 3">
            <a:extLst>
              <a:ext uri="{FF2B5EF4-FFF2-40B4-BE49-F238E27FC236}">
                <a16:creationId xmlns:a16="http://schemas.microsoft.com/office/drawing/2014/main" id="{C86F48B2-C8D4-4882-9DEF-02CA7D3DF83A}"/>
              </a:ext>
            </a:extLst>
          </p:cNvPr>
          <p:cNvSpPr>
            <a:spLocks noGrp="1"/>
          </p:cNvSpPr>
          <p:nvPr>
            <p:ph type="sldNum" sz="quarter" idx="12"/>
          </p:nvPr>
        </p:nvSpPr>
        <p:spPr/>
        <p:txBody>
          <a:bodyPr/>
          <a:lstStyle/>
          <a:p>
            <a:fld id="{48F63A3B-78C7-47BE-AE5E-E10140E04643}" type="slidenum">
              <a:rPr lang="en-US" smtClean="0"/>
              <a:t>3</a:t>
            </a:fld>
            <a:endParaRPr lang="en-US" dirty="0"/>
          </a:p>
        </p:txBody>
      </p:sp>
      <p:pic>
        <p:nvPicPr>
          <p:cNvPr id="10" name="Picture 9">
            <a:extLst>
              <a:ext uri="{FF2B5EF4-FFF2-40B4-BE49-F238E27FC236}">
                <a16:creationId xmlns:a16="http://schemas.microsoft.com/office/drawing/2014/main" id="{78DE967C-6573-4D2C-A6EE-8120EA619F3F}"/>
              </a:ext>
            </a:extLst>
          </p:cNvPr>
          <p:cNvPicPr>
            <a:picLocks noChangeAspect="1"/>
          </p:cNvPicPr>
          <p:nvPr/>
        </p:nvPicPr>
        <p:blipFill>
          <a:blip r:embed="rId3"/>
          <a:stretch>
            <a:fillRect/>
          </a:stretch>
        </p:blipFill>
        <p:spPr>
          <a:xfrm>
            <a:off x="3305982" y="112799"/>
            <a:ext cx="1621618" cy="920848"/>
          </a:xfrm>
          <a:prstGeom prst="rect">
            <a:avLst/>
          </a:prstGeom>
        </p:spPr>
      </p:pic>
    </p:spTree>
    <p:extLst>
      <p:ext uri="{BB962C8B-B14F-4D97-AF65-F5344CB8AC3E}">
        <p14:creationId xmlns:p14="http://schemas.microsoft.com/office/powerpoint/2010/main" val="41355122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0FE039-6FE8-46F7-92CC-8E4942A78758}"/>
              </a:ext>
            </a:extLst>
          </p:cNvPr>
          <p:cNvSpPr>
            <a:spLocks noGrp="1"/>
          </p:cNvSpPr>
          <p:nvPr>
            <p:ph type="sldNum" sz="quarter" idx="12"/>
          </p:nvPr>
        </p:nvSpPr>
        <p:spPr/>
        <p:txBody>
          <a:bodyPr/>
          <a:lstStyle/>
          <a:p>
            <a:fld id="{48F63A3B-78C7-47BE-AE5E-E10140E04643}" type="slidenum">
              <a:rPr lang="en-US" smtClean="0"/>
              <a:t>30</a:t>
            </a:fld>
            <a:endParaRPr lang="en-US" dirty="0"/>
          </a:p>
        </p:txBody>
      </p:sp>
      <p:pic>
        <p:nvPicPr>
          <p:cNvPr id="8" name="Picture 7">
            <a:extLst>
              <a:ext uri="{FF2B5EF4-FFF2-40B4-BE49-F238E27FC236}">
                <a16:creationId xmlns:a16="http://schemas.microsoft.com/office/drawing/2014/main" id="{B890BCC9-5CBE-4A31-B333-0DE572FE2273}"/>
              </a:ext>
            </a:extLst>
          </p:cNvPr>
          <p:cNvPicPr>
            <a:picLocks noChangeAspect="1"/>
          </p:cNvPicPr>
          <p:nvPr/>
        </p:nvPicPr>
        <p:blipFill>
          <a:blip r:embed="rId2"/>
          <a:stretch>
            <a:fillRect/>
          </a:stretch>
        </p:blipFill>
        <p:spPr>
          <a:xfrm>
            <a:off x="1645920" y="1292542"/>
            <a:ext cx="8707120" cy="5063808"/>
          </a:xfrm>
          <a:prstGeom prst="rect">
            <a:avLst/>
          </a:prstGeom>
        </p:spPr>
      </p:pic>
    </p:spTree>
    <p:extLst>
      <p:ext uri="{BB962C8B-B14F-4D97-AF65-F5344CB8AC3E}">
        <p14:creationId xmlns:p14="http://schemas.microsoft.com/office/powerpoint/2010/main" val="7164171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5F2C18A-39CE-4020-B907-8098E4D406B3}"/>
              </a:ext>
            </a:extLst>
          </p:cNvPr>
          <p:cNvSpPr>
            <a:spLocks noGrp="1"/>
          </p:cNvSpPr>
          <p:nvPr>
            <p:ph type="sldNum" sz="quarter" idx="12"/>
          </p:nvPr>
        </p:nvSpPr>
        <p:spPr>
          <a:xfrm>
            <a:off x="8610600" y="5057272"/>
            <a:ext cx="2743200" cy="365125"/>
          </a:xfrm>
        </p:spPr>
        <p:txBody>
          <a:bodyPr/>
          <a:lstStyle/>
          <a:p>
            <a:fld id="{48F63A3B-78C7-47BE-AE5E-E10140E04643}" type="slidenum">
              <a:rPr lang="en-US" smtClean="0"/>
              <a:t>4</a:t>
            </a:fld>
            <a:endParaRPr lang="en-US" dirty="0"/>
          </a:p>
        </p:txBody>
      </p:sp>
      <p:pic>
        <p:nvPicPr>
          <p:cNvPr id="10" name="Picture 9">
            <a:extLst>
              <a:ext uri="{FF2B5EF4-FFF2-40B4-BE49-F238E27FC236}">
                <a16:creationId xmlns:a16="http://schemas.microsoft.com/office/drawing/2014/main" id="{D6F31B1A-3DB0-4260-B8D3-B3FF91E5D534}"/>
              </a:ext>
            </a:extLst>
          </p:cNvPr>
          <p:cNvPicPr>
            <a:picLocks noChangeAspect="1"/>
          </p:cNvPicPr>
          <p:nvPr/>
        </p:nvPicPr>
        <p:blipFill>
          <a:blip r:embed="rId2"/>
          <a:stretch>
            <a:fillRect/>
          </a:stretch>
        </p:blipFill>
        <p:spPr>
          <a:xfrm>
            <a:off x="332366" y="3956996"/>
            <a:ext cx="4251079" cy="2470323"/>
          </a:xfrm>
          <a:prstGeom prst="rect">
            <a:avLst/>
          </a:prstGeom>
        </p:spPr>
      </p:pic>
      <p:pic>
        <p:nvPicPr>
          <p:cNvPr id="6" name="Picture 5">
            <a:extLst>
              <a:ext uri="{FF2B5EF4-FFF2-40B4-BE49-F238E27FC236}">
                <a16:creationId xmlns:a16="http://schemas.microsoft.com/office/drawing/2014/main" id="{D223B169-DCF7-4EF6-B541-12E0BF99AB65}"/>
              </a:ext>
            </a:extLst>
          </p:cNvPr>
          <p:cNvPicPr>
            <a:picLocks noChangeAspect="1"/>
          </p:cNvPicPr>
          <p:nvPr/>
        </p:nvPicPr>
        <p:blipFill>
          <a:blip r:embed="rId3"/>
          <a:stretch>
            <a:fillRect/>
          </a:stretch>
        </p:blipFill>
        <p:spPr>
          <a:xfrm>
            <a:off x="8531957" y="3996553"/>
            <a:ext cx="3427570" cy="2486563"/>
          </a:xfrm>
          <a:prstGeom prst="rect">
            <a:avLst/>
          </a:prstGeom>
        </p:spPr>
      </p:pic>
      <p:sp>
        <p:nvSpPr>
          <p:cNvPr id="11" name="TextBox 10">
            <a:extLst>
              <a:ext uri="{FF2B5EF4-FFF2-40B4-BE49-F238E27FC236}">
                <a16:creationId xmlns:a16="http://schemas.microsoft.com/office/drawing/2014/main" id="{DA3C933C-1505-4D1A-A2AF-6267F7C8D14B}"/>
              </a:ext>
            </a:extLst>
          </p:cNvPr>
          <p:cNvSpPr txBox="1"/>
          <p:nvPr/>
        </p:nvSpPr>
        <p:spPr>
          <a:xfrm>
            <a:off x="332366" y="430681"/>
            <a:ext cx="8906434" cy="584775"/>
          </a:xfrm>
          <a:prstGeom prst="rect">
            <a:avLst/>
          </a:prstGeom>
          <a:noFill/>
        </p:spPr>
        <p:txBody>
          <a:bodyPr wrap="square" rtlCol="0">
            <a:spAutoFit/>
          </a:bodyPr>
          <a:lstStyle/>
          <a:p>
            <a:r>
              <a:rPr lang="en-IN" sz="3200" b="1" dirty="0">
                <a:solidFill>
                  <a:schemeClr val="accent4">
                    <a:lumMod val="75000"/>
                  </a:schemeClr>
                </a:solidFill>
              </a:rPr>
              <a:t>OBJECTIVE </a:t>
            </a:r>
          </a:p>
        </p:txBody>
      </p:sp>
      <p:pic>
        <p:nvPicPr>
          <p:cNvPr id="7" name="Picture 6">
            <a:extLst>
              <a:ext uri="{FF2B5EF4-FFF2-40B4-BE49-F238E27FC236}">
                <a16:creationId xmlns:a16="http://schemas.microsoft.com/office/drawing/2014/main" id="{056D4F08-22FD-4FBB-A7A2-14BF908646B0}"/>
              </a:ext>
            </a:extLst>
          </p:cNvPr>
          <p:cNvPicPr>
            <a:picLocks noChangeAspect="1"/>
          </p:cNvPicPr>
          <p:nvPr/>
        </p:nvPicPr>
        <p:blipFill>
          <a:blip r:embed="rId4"/>
          <a:stretch>
            <a:fillRect/>
          </a:stretch>
        </p:blipFill>
        <p:spPr>
          <a:xfrm>
            <a:off x="4695086" y="4947447"/>
            <a:ext cx="3725230" cy="584775"/>
          </a:xfrm>
          <a:prstGeom prst="rect">
            <a:avLst/>
          </a:prstGeom>
        </p:spPr>
      </p:pic>
      <p:sp>
        <p:nvSpPr>
          <p:cNvPr id="12" name="TextBox 11">
            <a:extLst>
              <a:ext uri="{FF2B5EF4-FFF2-40B4-BE49-F238E27FC236}">
                <a16:creationId xmlns:a16="http://schemas.microsoft.com/office/drawing/2014/main" id="{E32C2962-4469-43FA-B94B-3F69E32F40C1}"/>
              </a:ext>
            </a:extLst>
          </p:cNvPr>
          <p:cNvSpPr txBox="1"/>
          <p:nvPr/>
        </p:nvSpPr>
        <p:spPr>
          <a:xfrm>
            <a:off x="332366" y="983085"/>
            <a:ext cx="11138274" cy="3170099"/>
          </a:xfrm>
          <a:prstGeom prst="rect">
            <a:avLst/>
          </a:prstGeom>
          <a:noFill/>
        </p:spPr>
        <p:txBody>
          <a:bodyPr wrap="square" rtlCol="0">
            <a:spAutoFit/>
          </a:bodyPr>
          <a:lstStyle/>
          <a:p>
            <a:endParaRPr lang="en-IN" sz="2000" dirty="0"/>
          </a:p>
          <a:p>
            <a:pPr marL="342900" indent="-342900">
              <a:buFont typeface="Arial" panose="020B0604020202020204" pitchFamily="34" charset="0"/>
              <a:buChar char="•"/>
            </a:pPr>
            <a:r>
              <a:rPr lang="en-IN" sz="2000" dirty="0"/>
              <a:t>Analyse UltraTech Cement Ltd, Maruti Suzuki Ltd and Bharti Airtel Ltd on these parameters -</a:t>
            </a:r>
          </a:p>
          <a:p>
            <a:pPr marL="342900" indent="-342900">
              <a:buFont typeface="Arial" panose="020B0604020202020204" pitchFamily="34" charset="0"/>
              <a:buChar char="•"/>
            </a:pPr>
            <a:r>
              <a:rPr lang="en-IN" sz="2000" dirty="0"/>
              <a:t>Volatility</a:t>
            </a:r>
          </a:p>
          <a:p>
            <a:pPr marL="342900" indent="-342900">
              <a:buFont typeface="Arial" panose="020B0604020202020204" pitchFamily="34" charset="0"/>
              <a:buChar char="•"/>
            </a:pPr>
            <a:r>
              <a:rPr lang="en-IN" sz="2000" dirty="0"/>
              <a:t>Drawdown percentage (Time Frame - 2020-02-20  and 2020-03-23)</a:t>
            </a:r>
          </a:p>
          <a:p>
            <a:pPr marL="342900" indent="-342900">
              <a:buFont typeface="Arial" panose="020B0604020202020204" pitchFamily="34" charset="0"/>
              <a:buChar char="•"/>
            </a:pPr>
            <a:r>
              <a:rPr lang="en-IN" sz="2000" dirty="0"/>
              <a:t>Recovery days (Post covid fall)</a:t>
            </a:r>
          </a:p>
          <a:p>
            <a:pPr marL="342900" indent="-342900">
              <a:buFont typeface="Arial" panose="020B0604020202020204" pitchFamily="34" charset="0"/>
              <a:buChar char="•"/>
            </a:pPr>
            <a:r>
              <a:rPr lang="en-IN" sz="2000" dirty="0"/>
              <a:t>Number of days stock price closed above its previous day’s close </a:t>
            </a:r>
          </a:p>
          <a:p>
            <a:pPr marL="342900" indent="-342900">
              <a:buFont typeface="Arial" panose="020B0604020202020204" pitchFamily="34" charset="0"/>
              <a:buChar char="•"/>
            </a:pPr>
            <a:r>
              <a:rPr lang="en-IN" sz="2000" dirty="0"/>
              <a:t>CAGR (Returns)</a:t>
            </a:r>
          </a:p>
          <a:p>
            <a:pPr marL="342900" indent="-342900">
              <a:buFont typeface="Arial" panose="020B0604020202020204" pitchFamily="34" charset="0"/>
              <a:buChar char="•"/>
            </a:pPr>
            <a:r>
              <a:rPr lang="en-IN" sz="2000" dirty="0"/>
              <a:t>Highest Volume Month</a:t>
            </a:r>
          </a:p>
          <a:p>
            <a:pPr marL="342900" indent="-342900">
              <a:buFont typeface="Arial" panose="020B0604020202020204" pitchFamily="34" charset="0"/>
              <a:buChar char="•"/>
            </a:pPr>
            <a:r>
              <a:rPr lang="en-IN" sz="2000" dirty="0"/>
              <a:t>Scoring based on the above criteria</a:t>
            </a:r>
          </a:p>
          <a:p>
            <a:endParaRPr lang="en-IN" sz="2000" dirty="0"/>
          </a:p>
        </p:txBody>
      </p:sp>
      <p:pic>
        <p:nvPicPr>
          <p:cNvPr id="14" name="Picture 13">
            <a:extLst>
              <a:ext uri="{FF2B5EF4-FFF2-40B4-BE49-F238E27FC236}">
                <a16:creationId xmlns:a16="http://schemas.microsoft.com/office/drawing/2014/main" id="{D652528B-C942-4556-92A9-D572304FE2AA}"/>
              </a:ext>
            </a:extLst>
          </p:cNvPr>
          <p:cNvPicPr>
            <a:picLocks noChangeAspect="1"/>
          </p:cNvPicPr>
          <p:nvPr/>
        </p:nvPicPr>
        <p:blipFill>
          <a:blip r:embed="rId5"/>
          <a:stretch>
            <a:fillRect/>
          </a:stretch>
        </p:blipFill>
        <p:spPr>
          <a:xfrm>
            <a:off x="4068339" y="78997"/>
            <a:ext cx="1030212" cy="1030212"/>
          </a:xfrm>
          <a:prstGeom prst="rect">
            <a:avLst/>
          </a:prstGeom>
        </p:spPr>
      </p:pic>
    </p:spTree>
    <p:extLst>
      <p:ext uri="{BB962C8B-B14F-4D97-AF65-F5344CB8AC3E}">
        <p14:creationId xmlns:p14="http://schemas.microsoft.com/office/powerpoint/2010/main" val="297972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95F3F-A46B-4BA3-9B65-03A295F0E902}"/>
              </a:ext>
            </a:extLst>
          </p:cNvPr>
          <p:cNvSpPr>
            <a:spLocks noGrp="1"/>
          </p:cNvSpPr>
          <p:nvPr>
            <p:ph type="title"/>
          </p:nvPr>
        </p:nvSpPr>
        <p:spPr>
          <a:xfrm>
            <a:off x="304800" y="-89361"/>
            <a:ext cx="6096000" cy="1325563"/>
          </a:xfrm>
        </p:spPr>
        <p:txBody>
          <a:bodyPr>
            <a:normAutofit/>
          </a:bodyPr>
          <a:lstStyle/>
          <a:p>
            <a:r>
              <a:rPr lang="en-IN" sz="3200" b="1" dirty="0">
                <a:solidFill>
                  <a:schemeClr val="accent4">
                    <a:lumMod val="75000"/>
                  </a:schemeClr>
                </a:solidFill>
                <a:latin typeface="+mn-lt"/>
              </a:rPr>
              <a:t>                                                            BHARTI AIRTEL LIMITED</a:t>
            </a:r>
          </a:p>
        </p:txBody>
      </p:sp>
      <p:sp>
        <p:nvSpPr>
          <p:cNvPr id="3" name="Content Placeholder 2">
            <a:extLst>
              <a:ext uri="{FF2B5EF4-FFF2-40B4-BE49-F238E27FC236}">
                <a16:creationId xmlns:a16="http://schemas.microsoft.com/office/drawing/2014/main" id="{6EDF8340-5C80-46B1-A0D6-49898874B706}"/>
              </a:ext>
            </a:extLst>
          </p:cNvPr>
          <p:cNvSpPr>
            <a:spLocks noGrp="1"/>
          </p:cNvSpPr>
          <p:nvPr>
            <p:ph idx="1"/>
          </p:nvPr>
        </p:nvSpPr>
        <p:spPr>
          <a:xfrm>
            <a:off x="421640" y="4180681"/>
            <a:ext cx="10515600" cy="4351338"/>
          </a:xfrm>
        </p:spPr>
        <p:txBody>
          <a:bodyPr>
            <a:normAutofit/>
          </a:bodyPr>
          <a:lstStyle/>
          <a:p>
            <a:r>
              <a:rPr lang="en-US" sz="2000" dirty="0"/>
              <a:t>Bharti Airtel Limited is a leading global telecommunications company</a:t>
            </a:r>
          </a:p>
          <a:p>
            <a:r>
              <a:rPr lang="en-US" sz="2000" dirty="0"/>
              <a:t>Sunil Bharti Mittal – Chairman</a:t>
            </a:r>
          </a:p>
          <a:p>
            <a:r>
              <a:rPr lang="en-US" sz="2000" dirty="0"/>
              <a:t>Gopal </a:t>
            </a:r>
            <a:r>
              <a:rPr lang="en-US" sz="2000" dirty="0" err="1"/>
              <a:t>Vittal</a:t>
            </a:r>
            <a:r>
              <a:rPr lang="en-US" sz="2000" dirty="0"/>
              <a:t> – MD &amp; CEO</a:t>
            </a:r>
          </a:p>
          <a:p>
            <a:r>
              <a:rPr lang="en-US" sz="2000" dirty="0"/>
              <a:t>It is the second largest mobile network operator in India</a:t>
            </a:r>
          </a:p>
          <a:p>
            <a:r>
              <a:rPr lang="en-US" sz="2000" dirty="0"/>
              <a:t>Operation in 18 countries across Asia and Africa</a:t>
            </a:r>
          </a:p>
          <a:p>
            <a:r>
              <a:rPr lang="en-US" sz="2000" dirty="0"/>
              <a:t>They had over 403 million customers across its operations at the end of March 2019</a:t>
            </a:r>
          </a:p>
          <a:p>
            <a:endParaRPr lang="en-IN" sz="2000" dirty="0"/>
          </a:p>
        </p:txBody>
      </p:sp>
      <p:sp>
        <p:nvSpPr>
          <p:cNvPr id="4" name="Slide Number Placeholder 3">
            <a:extLst>
              <a:ext uri="{FF2B5EF4-FFF2-40B4-BE49-F238E27FC236}">
                <a16:creationId xmlns:a16="http://schemas.microsoft.com/office/drawing/2014/main" id="{89C2A384-15D8-48DC-909A-F9C61E0DE4A6}"/>
              </a:ext>
            </a:extLst>
          </p:cNvPr>
          <p:cNvSpPr>
            <a:spLocks noGrp="1"/>
          </p:cNvSpPr>
          <p:nvPr>
            <p:ph type="sldNum" sz="quarter" idx="12"/>
          </p:nvPr>
        </p:nvSpPr>
        <p:spPr/>
        <p:txBody>
          <a:bodyPr/>
          <a:lstStyle/>
          <a:p>
            <a:fld id="{48F63A3B-78C7-47BE-AE5E-E10140E04643}" type="slidenum">
              <a:rPr lang="en-US" smtClean="0"/>
              <a:t>5</a:t>
            </a:fld>
            <a:endParaRPr lang="en-US" dirty="0"/>
          </a:p>
        </p:txBody>
      </p:sp>
      <p:pic>
        <p:nvPicPr>
          <p:cNvPr id="5" name="Picture 4">
            <a:extLst>
              <a:ext uri="{FF2B5EF4-FFF2-40B4-BE49-F238E27FC236}">
                <a16:creationId xmlns:a16="http://schemas.microsoft.com/office/drawing/2014/main" id="{D21EBD98-2877-481F-A2E5-B62B2B218120}"/>
              </a:ext>
            </a:extLst>
          </p:cNvPr>
          <p:cNvPicPr>
            <a:picLocks noChangeAspect="1"/>
          </p:cNvPicPr>
          <p:nvPr/>
        </p:nvPicPr>
        <p:blipFill>
          <a:blip r:embed="rId2"/>
          <a:stretch>
            <a:fillRect/>
          </a:stretch>
        </p:blipFill>
        <p:spPr>
          <a:xfrm>
            <a:off x="3935506" y="1205722"/>
            <a:ext cx="3882327" cy="2816472"/>
          </a:xfrm>
          <a:prstGeom prst="rect">
            <a:avLst/>
          </a:prstGeom>
        </p:spPr>
      </p:pic>
    </p:spTree>
    <p:extLst>
      <p:ext uri="{BB962C8B-B14F-4D97-AF65-F5344CB8AC3E}">
        <p14:creationId xmlns:p14="http://schemas.microsoft.com/office/powerpoint/2010/main" val="4176347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8DB7-3516-4720-866C-836756FD7C39}"/>
              </a:ext>
            </a:extLst>
          </p:cNvPr>
          <p:cNvSpPr>
            <a:spLocks noGrp="1"/>
          </p:cNvSpPr>
          <p:nvPr>
            <p:ph type="title"/>
          </p:nvPr>
        </p:nvSpPr>
        <p:spPr>
          <a:xfrm>
            <a:off x="364670" y="136525"/>
            <a:ext cx="10515600" cy="1325563"/>
          </a:xfrm>
        </p:spPr>
        <p:txBody>
          <a:bodyPr>
            <a:normAutofit/>
          </a:bodyPr>
          <a:lstStyle/>
          <a:p>
            <a:r>
              <a:rPr lang="en-IN" sz="3200" b="1" dirty="0">
                <a:solidFill>
                  <a:schemeClr val="accent4">
                    <a:lumMod val="75000"/>
                  </a:schemeClr>
                </a:solidFill>
                <a:latin typeface="+mn-lt"/>
              </a:rPr>
              <a:t>ULTRATECH CEMENT LIMITED</a:t>
            </a:r>
          </a:p>
        </p:txBody>
      </p:sp>
      <p:sp>
        <p:nvSpPr>
          <p:cNvPr id="3" name="Content Placeholder 2">
            <a:extLst>
              <a:ext uri="{FF2B5EF4-FFF2-40B4-BE49-F238E27FC236}">
                <a16:creationId xmlns:a16="http://schemas.microsoft.com/office/drawing/2014/main" id="{6F8A8E32-8737-4446-803E-02687C3FF889}"/>
              </a:ext>
            </a:extLst>
          </p:cNvPr>
          <p:cNvSpPr>
            <a:spLocks noGrp="1"/>
          </p:cNvSpPr>
          <p:nvPr>
            <p:ph idx="1"/>
          </p:nvPr>
        </p:nvSpPr>
        <p:spPr>
          <a:xfrm>
            <a:off x="452120" y="3928808"/>
            <a:ext cx="10515600" cy="4351338"/>
          </a:xfrm>
        </p:spPr>
        <p:txBody>
          <a:bodyPr>
            <a:normAutofit/>
          </a:bodyPr>
          <a:lstStyle/>
          <a:p>
            <a:r>
              <a:rPr lang="en-US" sz="2000" dirty="0"/>
              <a:t>UltraTech Cement Limited is an Indian cement company based in Mumbai</a:t>
            </a:r>
          </a:p>
          <a:p>
            <a:r>
              <a:rPr lang="en-US" sz="2000" dirty="0"/>
              <a:t> It’s the cement flagship company of the Aditya Birla Group</a:t>
            </a:r>
          </a:p>
          <a:p>
            <a:r>
              <a:rPr lang="en-IN" sz="2000" dirty="0"/>
              <a:t>Mr. K. C. </a:t>
            </a:r>
            <a:r>
              <a:rPr lang="en-IN" sz="2000" dirty="0" err="1"/>
              <a:t>Jhanwar</a:t>
            </a:r>
            <a:r>
              <a:rPr lang="en-IN" sz="2000" dirty="0"/>
              <a:t> – Managing Director</a:t>
            </a:r>
            <a:endParaRPr lang="en-US" sz="2000" dirty="0"/>
          </a:p>
          <a:p>
            <a:r>
              <a:rPr lang="en-US" sz="2000" dirty="0"/>
              <a:t> It’s is the largest manufacturer of grey cement, ready-mix concrete (RMC) and white cement in India </a:t>
            </a:r>
          </a:p>
          <a:p>
            <a:r>
              <a:rPr lang="en-IN" sz="2000" dirty="0"/>
              <a:t>It was founded in the year 1983</a:t>
            </a:r>
          </a:p>
          <a:p>
            <a:r>
              <a:rPr lang="en-US" sz="2000" dirty="0"/>
              <a:t>It is the third largest cement producer in the world, excluding China</a:t>
            </a:r>
            <a:endParaRPr lang="en-IN" sz="2000" dirty="0"/>
          </a:p>
        </p:txBody>
      </p:sp>
      <p:sp>
        <p:nvSpPr>
          <p:cNvPr id="4" name="Slide Number Placeholder 3">
            <a:extLst>
              <a:ext uri="{FF2B5EF4-FFF2-40B4-BE49-F238E27FC236}">
                <a16:creationId xmlns:a16="http://schemas.microsoft.com/office/drawing/2014/main" id="{FFFAB713-B27B-46E0-8B14-24A454AB4CDA}"/>
              </a:ext>
            </a:extLst>
          </p:cNvPr>
          <p:cNvSpPr>
            <a:spLocks noGrp="1"/>
          </p:cNvSpPr>
          <p:nvPr>
            <p:ph type="sldNum" sz="quarter" idx="12"/>
          </p:nvPr>
        </p:nvSpPr>
        <p:spPr/>
        <p:txBody>
          <a:bodyPr/>
          <a:lstStyle/>
          <a:p>
            <a:fld id="{48F63A3B-78C7-47BE-AE5E-E10140E04643}" type="slidenum">
              <a:rPr lang="en-US" smtClean="0"/>
              <a:t>6</a:t>
            </a:fld>
            <a:endParaRPr lang="en-US" dirty="0"/>
          </a:p>
        </p:txBody>
      </p:sp>
      <p:pic>
        <p:nvPicPr>
          <p:cNvPr id="5" name="Picture 4">
            <a:extLst>
              <a:ext uri="{FF2B5EF4-FFF2-40B4-BE49-F238E27FC236}">
                <a16:creationId xmlns:a16="http://schemas.microsoft.com/office/drawing/2014/main" id="{87924629-F88A-4BC9-B446-5C095787ACEE}"/>
              </a:ext>
            </a:extLst>
          </p:cNvPr>
          <p:cNvPicPr>
            <a:picLocks noChangeAspect="1"/>
          </p:cNvPicPr>
          <p:nvPr/>
        </p:nvPicPr>
        <p:blipFill>
          <a:blip r:embed="rId2"/>
          <a:stretch>
            <a:fillRect/>
          </a:stretch>
        </p:blipFill>
        <p:spPr>
          <a:xfrm>
            <a:off x="3415687" y="1182501"/>
            <a:ext cx="4413567" cy="2564746"/>
          </a:xfrm>
          <a:prstGeom prst="rect">
            <a:avLst/>
          </a:prstGeom>
        </p:spPr>
      </p:pic>
    </p:spTree>
    <p:extLst>
      <p:ext uri="{BB962C8B-B14F-4D97-AF65-F5344CB8AC3E}">
        <p14:creationId xmlns:p14="http://schemas.microsoft.com/office/powerpoint/2010/main" val="733028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FCB82-EA73-46B8-A2C6-B9EA0E844969}"/>
              </a:ext>
            </a:extLst>
          </p:cNvPr>
          <p:cNvSpPr>
            <a:spLocks noGrp="1"/>
          </p:cNvSpPr>
          <p:nvPr>
            <p:ph type="title"/>
          </p:nvPr>
        </p:nvSpPr>
        <p:spPr>
          <a:xfrm>
            <a:off x="334216" y="197457"/>
            <a:ext cx="5961362" cy="1325563"/>
          </a:xfrm>
        </p:spPr>
        <p:txBody>
          <a:bodyPr>
            <a:normAutofit/>
          </a:bodyPr>
          <a:lstStyle/>
          <a:p>
            <a:r>
              <a:rPr lang="en-IN" sz="3200" b="1" dirty="0">
                <a:solidFill>
                  <a:schemeClr val="accent4">
                    <a:lumMod val="75000"/>
                  </a:schemeClr>
                </a:solidFill>
                <a:latin typeface="+mn-lt"/>
              </a:rPr>
              <a:t>MARUTI SUZUKI LIMITED</a:t>
            </a:r>
          </a:p>
        </p:txBody>
      </p:sp>
      <p:sp>
        <p:nvSpPr>
          <p:cNvPr id="3" name="Content Placeholder 2">
            <a:extLst>
              <a:ext uri="{FF2B5EF4-FFF2-40B4-BE49-F238E27FC236}">
                <a16:creationId xmlns:a16="http://schemas.microsoft.com/office/drawing/2014/main" id="{DF16D872-A537-467F-9B25-6A2B4FAB126E}"/>
              </a:ext>
            </a:extLst>
          </p:cNvPr>
          <p:cNvSpPr>
            <a:spLocks noGrp="1"/>
          </p:cNvSpPr>
          <p:nvPr>
            <p:ph idx="1"/>
          </p:nvPr>
        </p:nvSpPr>
        <p:spPr>
          <a:xfrm>
            <a:off x="502920" y="2914623"/>
            <a:ext cx="10515600" cy="4351338"/>
          </a:xfrm>
        </p:spPr>
        <p:txBody>
          <a:bodyPr>
            <a:normAutofit/>
          </a:bodyPr>
          <a:lstStyle/>
          <a:p>
            <a:r>
              <a:rPr lang="en-IN" sz="2000" dirty="0"/>
              <a:t>Maruti Suzuki India Limited (MSIL), a subsidiary of Suzuki Motor Corporation, Japan, is India’s largest passenger car maker.</a:t>
            </a:r>
          </a:p>
          <a:p>
            <a:r>
              <a:rPr lang="en-IN" sz="2000" dirty="0"/>
              <a:t>RC Bhargava - Chairman</a:t>
            </a:r>
          </a:p>
          <a:p>
            <a:r>
              <a:rPr lang="en-US" sz="2000" dirty="0"/>
              <a:t>The Company has manufacturing facilities in Gurgaon and Manesar in Haryana and a state of the art R&amp;D </a:t>
            </a:r>
            <a:r>
              <a:rPr lang="en-US" sz="2000" dirty="0" err="1"/>
              <a:t>centre</a:t>
            </a:r>
            <a:r>
              <a:rPr lang="en-US" sz="2000" dirty="0"/>
              <a:t> in Rohtak, Haryana.</a:t>
            </a:r>
          </a:p>
          <a:p>
            <a:r>
              <a:rPr lang="en-US" sz="2000" dirty="0"/>
              <a:t>The Company, formerly known as Maruti Udyog Limited, was incorporated as a joint venture between the Government of India and Suzuki Motor Corporation, Japan in February, 1981</a:t>
            </a:r>
            <a:endParaRPr lang="en-IN" sz="2000" dirty="0"/>
          </a:p>
          <a:p>
            <a:r>
              <a:rPr lang="en-US" sz="2000" dirty="0"/>
              <a:t>Maruti Suzuki leads the passenger vehicle segment with a market share of 42.53% in December 2021</a:t>
            </a:r>
          </a:p>
        </p:txBody>
      </p:sp>
      <p:sp>
        <p:nvSpPr>
          <p:cNvPr id="4" name="Slide Number Placeholder 3">
            <a:extLst>
              <a:ext uri="{FF2B5EF4-FFF2-40B4-BE49-F238E27FC236}">
                <a16:creationId xmlns:a16="http://schemas.microsoft.com/office/drawing/2014/main" id="{82A500C0-6740-45D8-AC8D-654CAA32EECE}"/>
              </a:ext>
            </a:extLst>
          </p:cNvPr>
          <p:cNvSpPr>
            <a:spLocks noGrp="1"/>
          </p:cNvSpPr>
          <p:nvPr>
            <p:ph type="sldNum" sz="quarter" idx="12"/>
          </p:nvPr>
        </p:nvSpPr>
        <p:spPr/>
        <p:txBody>
          <a:bodyPr/>
          <a:lstStyle/>
          <a:p>
            <a:fld id="{48F63A3B-78C7-47BE-AE5E-E10140E04643}" type="slidenum">
              <a:rPr lang="en-US" smtClean="0"/>
              <a:t>7</a:t>
            </a:fld>
            <a:endParaRPr lang="en-US" dirty="0"/>
          </a:p>
        </p:txBody>
      </p:sp>
      <p:pic>
        <p:nvPicPr>
          <p:cNvPr id="6" name="Picture 5">
            <a:extLst>
              <a:ext uri="{FF2B5EF4-FFF2-40B4-BE49-F238E27FC236}">
                <a16:creationId xmlns:a16="http://schemas.microsoft.com/office/drawing/2014/main" id="{BA97D89F-A5F7-4C5D-83F4-CEF17769B4A8}"/>
              </a:ext>
            </a:extLst>
          </p:cNvPr>
          <p:cNvPicPr>
            <a:picLocks noChangeAspect="1"/>
          </p:cNvPicPr>
          <p:nvPr/>
        </p:nvPicPr>
        <p:blipFill>
          <a:blip r:embed="rId2"/>
          <a:stretch>
            <a:fillRect/>
          </a:stretch>
        </p:blipFill>
        <p:spPr>
          <a:xfrm>
            <a:off x="2854048" y="1441740"/>
            <a:ext cx="6483903" cy="1017823"/>
          </a:xfrm>
          <a:prstGeom prst="rect">
            <a:avLst/>
          </a:prstGeom>
        </p:spPr>
      </p:pic>
    </p:spTree>
    <p:extLst>
      <p:ext uri="{BB962C8B-B14F-4D97-AF65-F5344CB8AC3E}">
        <p14:creationId xmlns:p14="http://schemas.microsoft.com/office/powerpoint/2010/main" val="380425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ABE27-E29E-470E-AEEA-24F6ED3F0625}"/>
              </a:ext>
            </a:extLst>
          </p:cNvPr>
          <p:cNvSpPr>
            <a:spLocks noGrp="1"/>
          </p:cNvSpPr>
          <p:nvPr>
            <p:ph type="title"/>
          </p:nvPr>
        </p:nvSpPr>
        <p:spPr>
          <a:xfrm>
            <a:off x="321326" y="136525"/>
            <a:ext cx="10515600" cy="1325563"/>
          </a:xfrm>
        </p:spPr>
        <p:txBody>
          <a:bodyPr>
            <a:normAutofit/>
          </a:bodyPr>
          <a:lstStyle/>
          <a:p>
            <a:r>
              <a:rPr lang="en-IN" sz="3200" b="1" dirty="0">
                <a:solidFill>
                  <a:schemeClr val="accent4">
                    <a:lumMod val="75000"/>
                  </a:schemeClr>
                </a:solidFill>
                <a:latin typeface="+mn-lt"/>
              </a:rPr>
              <a:t>DATA ANALYSIS</a:t>
            </a:r>
          </a:p>
        </p:txBody>
      </p:sp>
      <p:pic>
        <p:nvPicPr>
          <p:cNvPr id="6" name="Content Placeholder 5">
            <a:extLst>
              <a:ext uri="{FF2B5EF4-FFF2-40B4-BE49-F238E27FC236}">
                <a16:creationId xmlns:a16="http://schemas.microsoft.com/office/drawing/2014/main" id="{18D8126A-DCD4-4255-972E-C7CEE6E12399}"/>
              </a:ext>
            </a:extLst>
          </p:cNvPr>
          <p:cNvPicPr>
            <a:picLocks noGrp="1" noChangeAspect="1"/>
          </p:cNvPicPr>
          <p:nvPr>
            <p:ph idx="1"/>
          </p:nvPr>
        </p:nvPicPr>
        <p:blipFill>
          <a:blip r:embed="rId2"/>
          <a:stretch>
            <a:fillRect/>
          </a:stretch>
        </p:blipFill>
        <p:spPr>
          <a:xfrm>
            <a:off x="1882759" y="1340586"/>
            <a:ext cx="8426482" cy="5015764"/>
          </a:xfrm>
        </p:spPr>
      </p:pic>
      <p:sp>
        <p:nvSpPr>
          <p:cNvPr id="4" name="Slide Number Placeholder 3">
            <a:extLst>
              <a:ext uri="{FF2B5EF4-FFF2-40B4-BE49-F238E27FC236}">
                <a16:creationId xmlns:a16="http://schemas.microsoft.com/office/drawing/2014/main" id="{65863EDE-8EEF-4DE1-A9E6-E04AE83F7717}"/>
              </a:ext>
            </a:extLst>
          </p:cNvPr>
          <p:cNvSpPr>
            <a:spLocks noGrp="1"/>
          </p:cNvSpPr>
          <p:nvPr>
            <p:ph type="sldNum" sz="quarter" idx="12"/>
          </p:nvPr>
        </p:nvSpPr>
        <p:spPr/>
        <p:txBody>
          <a:bodyPr/>
          <a:lstStyle/>
          <a:p>
            <a:fld id="{48F63A3B-78C7-47BE-AE5E-E10140E04643}" type="slidenum">
              <a:rPr lang="en-US" smtClean="0"/>
              <a:t>8</a:t>
            </a:fld>
            <a:endParaRPr lang="en-US" dirty="0"/>
          </a:p>
        </p:txBody>
      </p:sp>
    </p:spTree>
    <p:extLst>
      <p:ext uri="{BB962C8B-B14F-4D97-AF65-F5344CB8AC3E}">
        <p14:creationId xmlns:p14="http://schemas.microsoft.com/office/powerpoint/2010/main" val="3642910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78FD1-2007-4874-811A-E3D9CB0197AF}"/>
              </a:ext>
            </a:extLst>
          </p:cNvPr>
          <p:cNvSpPr>
            <a:spLocks noGrp="1"/>
          </p:cNvSpPr>
          <p:nvPr>
            <p:ph type="title"/>
          </p:nvPr>
        </p:nvSpPr>
        <p:spPr>
          <a:xfrm>
            <a:off x="255493" y="175989"/>
            <a:ext cx="10515600" cy="1325563"/>
          </a:xfrm>
        </p:spPr>
        <p:txBody>
          <a:bodyPr>
            <a:normAutofit/>
          </a:bodyPr>
          <a:lstStyle/>
          <a:p>
            <a:r>
              <a:rPr lang="en-IN" sz="3200" b="1" dirty="0">
                <a:solidFill>
                  <a:schemeClr val="accent4">
                    <a:lumMod val="75000"/>
                  </a:schemeClr>
                </a:solidFill>
                <a:latin typeface="+mn-lt"/>
              </a:rPr>
              <a:t>VOLATILITY</a:t>
            </a:r>
          </a:p>
        </p:txBody>
      </p:sp>
      <p:sp>
        <p:nvSpPr>
          <p:cNvPr id="4" name="Slide Number Placeholder 3">
            <a:extLst>
              <a:ext uri="{FF2B5EF4-FFF2-40B4-BE49-F238E27FC236}">
                <a16:creationId xmlns:a16="http://schemas.microsoft.com/office/drawing/2014/main" id="{E2762369-7E2C-45F0-BC38-8F7ACF94303F}"/>
              </a:ext>
            </a:extLst>
          </p:cNvPr>
          <p:cNvSpPr>
            <a:spLocks noGrp="1"/>
          </p:cNvSpPr>
          <p:nvPr>
            <p:ph type="sldNum" sz="quarter" idx="12"/>
          </p:nvPr>
        </p:nvSpPr>
        <p:spPr/>
        <p:txBody>
          <a:bodyPr/>
          <a:lstStyle/>
          <a:p>
            <a:fld id="{48F63A3B-78C7-47BE-AE5E-E10140E04643}" type="slidenum">
              <a:rPr lang="en-US" smtClean="0"/>
              <a:t>9</a:t>
            </a:fld>
            <a:endParaRPr lang="en-US" dirty="0"/>
          </a:p>
        </p:txBody>
      </p:sp>
      <p:sp>
        <p:nvSpPr>
          <p:cNvPr id="3" name="TextBox 2">
            <a:extLst>
              <a:ext uri="{FF2B5EF4-FFF2-40B4-BE49-F238E27FC236}">
                <a16:creationId xmlns:a16="http://schemas.microsoft.com/office/drawing/2014/main" id="{B80F1A62-5EBC-4459-A1AE-6F7C236D71CA}"/>
              </a:ext>
            </a:extLst>
          </p:cNvPr>
          <p:cNvSpPr txBox="1"/>
          <p:nvPr/>
        </p:nvSpPr>
        <p:spPr>
          <a:xfrm>
            <a:off x="398929" y="1325764"/>
            <a:ext cx="11394142" cy="1323439"/>
          </a:xfrm>
          <a:prstGeom prst="rect">
            <a:avLst/>
          </a:prstGeom>
          <a:noFill/>
        </p:spPr>
        <p:txBody>
          <a:bodyPr wrap="square" rtlCol="0">
            <a:spAutoFit/>
          </a:bodyPr>
          <a:lstStyle/>
          <a:p>
            <a:r>
              <a:rPr lang="en-US" sz="2000" dirty="0"/>
              <a:t>Volatility - In finance, volatility is the degree of variation of a trading price series over time (2010-01-04 – 2021-04-30)</a:t>
            </a:r>
          </a:p>
          <a:p>
            <a:endParaRPr lang="en-US" sz="2000" dirty="0"/>
          </a:p>
          <a:p>
            <a:r>
              <a:rPr lang="en-US" sz="2000" dirty="0"/>
              <a:t>Formula Used – Average(Day High – Day Low) over a period of time</a:t>
            </a:r>
            <a:endParaRPr lang="en-IN" sz="2000" dirty="0"/>
          </a:p>
        </p:txBody>
      </p:sp>
      <p:sp>
        <p:nvSpPr>
          <p:cNvPr id="6" name="TextBox 5">
            <a:extLst>
              <a:ext uri="{FF2B5EF4-FFF2-40B4-BE49-F238E27FC236}">
                <a16:creationId xmlns:a16="http://schemas.microsoft.com/office/drawing/2014/main" id="{D950FAEA-F7F2-4C7E-99D5-B8A705EFBA26}"/>
              </a:ext>
            </a:extLst>
          </p:cNvPr>
          <p:cNvSpPr txBox="1"/>
          <p:nvPr/>
        </p:nvSpPr>
        <p:spPr>
          <a:xfrm>
            <a:off x="8411135" y="3122592"/>
            <a:ext cx="3142129" cy="4401205"/>
          </a:xfrm>
          <a:prstGeom prst="rect">
            <a:avLst/>
          </a:prstGeom>
          <a:noFill/>
        </p:spPr>
        <p:txBody>
          <a:bodyPr wrap="square" rtlCol="0">
            <a:spAutoFit/>
          </a:bodyPr>
          <a:lstStyle/>
          <a:p>
            <a:r>
              <a:rPr lang="en-IN" sz="2000" b="1" dirty="0">
                <a:solidFill>
                  <a:schemeClr val="accent4">
                    <a:lumMod val="75000"/>
                  </a:schemeClr>
                </a:solidFill>
              </a:rPr>
              <a:t>INSIGHTS-</a:t>
            </a:r>
          </a:p>
          <a:p>
            <a:endParaRPr lang="en-IN" sz="2000" dirty="0"/>
          </a:p>
          <a:p>
            <a:r>
              <a:rPr lang="en-IN" sz="2000" dirty="0"/>
              <a:t>Volatility – Lower the better</a:t>
            </a:r>
          </a:p>
          <a:p>
            <a:endParaRPr lang="en-IN" sz="2000" dirty="0"/>
          </a:p>
          <a:p>
            <a:r>
              <a:rPr lang="en-IN" sz="2000" dirty="0"/>
              <a:t>Bharti Airtel is the least volatile stock</a:t>
            </a:r>
          </a:p>
          <a:p>
            <a:endParaRPr lang="en-IN" sz="2000" dirty="0"/>
          </a:p>
          <a:p>
            <a:r>
              <a:rPr lang="en-IN" sz="2000" dirty="0"/>
              <a:t>Maruti Suzuki is the most volatile stock</a:t>
            </a:r>
          </a:p>
          <a:p>
            <a:endParaRPr lang="en-IN" sz="2000" dirty="0"/>
          </a:p>
          <a:p>
            <a:endParaRPr lang="en-IN" sz="2000" dirty="0"/>
          </a:p>
          <a:p>
            <a:endParaRPr lang="en-IN" sz="2000" dirty="0"/>
          </a:p>
          <a:p>
            <a:endParaRPr lang="en-IN" sz="2000" dirty="0"/>
          </a:p>
          <a:p>
            <a:endParaRPr lang="en-IN" sz="2000" dirty="0"/>
          </a:p>
        </p:txBody>
      </p:sp>
      <p:graphicFrame>
        <p:nvGraphicFramePr>
          <p:cNvPr id="7" name="Chart 6">
            <a:extLst>
              <a:ext uri="{FF2B5EF4-FFF2-40B4-BE49-F238E27FC236}">
                <a16:creationId xmlns:a16="http://schemas.microsoft.com/office/drawing/2014/main" id="{A4D8806F-B975-42B4-940F-0043CA877227}"/>
              </a:ext>
            </a:extLst>
          </p:cNvPr>
          <p:cNvGraphicFramePr>
            <a:graphicFrameLocks/>
          </p:cNvGraphicFramePr>
          <p:nvPr>
            <p:extLst>
              <p:ext uri="{D42A27DB-BD31-4B8C-83A1-F6EECF244321}">
                <p14:modId xmlns:p14="http://schemas.microsoft.com/office/powerpoint/2010/main" val="3376074444"/>
              </p:ext>
            </p:extLst>
          </p:nvPr>
        </p:nvGraphicFramePr>
        <p:xfrm>
          <a:off x="429408" y="2751568"/>
          <a:ext cx="6723232" cy="360478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459648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7805</TotalTime>
  <Words>872</Words>
  <Application>Microsoft Office PowerPoint</Application>
  <PresentationFormat>Widescreen</PresentationFormat>
  <Paragraphs>202</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Calibri Light</vt:lpstr>
      <vt:lpstr>Office Theme</vt:lpstr>
      <vt:lpstr>STOCKS ANALYSIS  (Research Project by- ABHISHEK  GULATI)</vt:lpstr>
      <vt:lpstr>CONTENTS</vt:lpstr>
      <vt:lpstr>     CASE STUDY </vt:lpstr>
      <vt:lpstr>PowerPoint Presentation</vt:lpstr>
      <vt:lpstr>                                                            BHARTI AIRTEL LIMITED</vt:lpstr>
      <vt:lpstr>ULTRATECH CEMENT LIMITED</vt:lpstr>
      <vt:lpstr>MARUTI SUZUKI LIMITED</vt:lpstr>
      <vt:lpstr>DATA ANALYSIS</vt:lpstr>
      <vt:lpstr>VOLATILITY</vt:lpstr>
      <vt:lpstr>DRAWDOWN/ FALL IN STOCK PRICE, (2020-02-20 - 2020-03-23)</vt:lpstr>
      <vt:lpstr>MARUTI SUZUKI DRAWDOWN/ FALL </vt:lpstr>
      <vt:lpstr>ULTRATECH CEMENT DRAWDOWN/ FALL</vt:lpstr>
      <vt:lpstr>BHARTI AIRTEL DRAWDOWN/ FALL </vt:lpstr>
      <vt:lpstr>RECOVERY DAYS (POST COVID FALL)</vt:lpstr>
      <vt:lpstr>MARUTI SUZUKI RECOVERY DAYS</vt:lpstr>
      <vt:lpstr>ULTRATECH CEMENT RECOVERY DAYS</vt:lpstr>
      <vt:lpstr>BHARTI AIRTEL RECOVERY DAYS</vt:lpstr>
      <vt:lpstr>NUMBER OF DAYS WHEN STOCK PRICE CLOSED ABOVE ITS PREVIOUS DAY CLOSED PRICE (STRENGTH)</vt:lpstr>
      <vt:lpstr>CAGR (COMPOUND ANNUAL GROWTH RATE)</vt:lpstr>
      <vt:lpstr>SIMPLE EXPLANANTION OF CAGR</vt:lpstr>
      <vt:lpstr>MARUTI SUZUKI CAGR</vt:lpstr>
      <vt:lpstr>ULTRATECH CEMENT CAGR</vt:lpstr>
      <vt:lpstr>BHARTI AIRTEL CAGR</vt:lpstr>
      <vt:lpstr>MAXIMUM VOLUME MONTH</vt:lpstr>
      <vt:lpstr>PowerPoint Presentation</vt:lpstr>
      <vt:lpstr>PowerPoint Presentation</vt:lpstr>
      <vt:lpstr>PowerPoint Presentation</vt:lpstr>
      <vt:lpstr>WEIGHTAGES AND FINAL SCORE</vt:lpstr>
      <vt:lpstr>FINAL SCORE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Results Oriented Data Science &amp; Analytics Capability Build Solutions</dc:title>
  <dc:creator>Prateek Agrawal</dc:creator>
  <cp:lastModifiedBy>Abhishek Gulati</cp:lastModifiedBy>
  <cp:revision>257</cp:revision>
  <dcterms:created xsi:type="dcterms:W3CDTF">2020-04-21T09:51:02Z</dcterms:created>
  <dcterms:modified xsi:type="dcterms:W3CDTF">2022-03-26T15:31:17Z</dcterms:modified>
</cp:coreProperties>
</file>